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7.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0" r:id="rId1"/>
    <p:sldMasterId id="2147483742" r:id="rId2"/>
    <p:sldMasterId id="2147483819" r:id="rId3"/>
    <p:sldMasterId id="2147483843" r:id="rId4"/>
    <p:sldMasterId id="2147483959" r:id="rId5"/>
    <p:sldMasterId id="2147483971" r:id="rId6"/>
    <p:sldMasterId id="2147484036" r:id="rId7"/>
    <p:sldMasterId id="2147484048" r:id="rId8"/>
    <p:sldMasterId id="2147484120" r:id="rId9"/>
    <p:sldMasterId id="2147484132" r:id="rId10"/>
  </p:sldMasterIdLst>
  <p:notesMasterIdLst>
    <p:notesMasterId r:id="rId44"/>
  </p:notesMasterIdLst>
  <p:sldIdLst>
    <p:sldId id="506" r:id="rId11"/>
    <p:sldId id="300" r:id="rId12"/>
    <p:sldId id="1032" r:id="rId13"/>
    <p:sldId id="979" r:id="rId14"/>
    <p:sldId id="1031" r:id="rId15"/>
    <p:sldId id="1099" r:id="rId16"/>
    <p:sldId id="2676" r:id="rId17"/>
    <p:sldId id="1066" r:id="rId18"/>
    <p:sldId id="2764" r:id="rId19"/>
    <p:sldId id="1167" r:id="rId20"/>
    <p:sldId id="2147348390" r:id="rId21"/>
    <p:sldId id="1183" r:id="rId22"/>
    <p:sldId id="452" r:id="rId23"/>
    <p:sldId id="589" r:id="rId24"/>
    <p:sldId id="505" r:id="rId25"/>
    <p:sldId id="588" r:id="rId26"/>
    <p:sldId id="464" r:id="rId27"/>
    <p:sldId id="507" r:id="rId28"/>
    <p:sldId id="503" r:id="rId29"/>
    <p:sldId id="545" r:id="rId30"/>
    <p:sldId id="2766" r:id="rId31"/>
    <p:sldId id="2719" r:id="rId32"/>
    <p:sldId id="2762" r:id="rId33"/>
    <p:sldId id="2147348389" r:id="rId34"/>
    <p:sldId id="2670" r:id="rId35"/>
    <p:sldId id="1174" r:id="rId36"/>
    <p:sldId id="2147348092" r:id="rId37"/>
    <p:sldId id="2147348405" r:id="rId38"/>
    <p:sldId id="2147348404" r:id="rId39"/>
    <p:sldId id="2147348403" r:id="rId40"/>
    <p:sldId id="567" r:id="rId41"/>
    <p:sldId id="1034" r:id="rId42"/>
    <p:sldId id="576" r:id="rId4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Schuler"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DC3E6"/>
    <a:srgbClr val="F8CBAD"/>
    <a:srgbClr val="0098DB"/>
    <a:srgbClr val="54284E"/>
    <a:srgbClr val="A41F35"/>
    <a:srgbClr val="FFD15B"/>
    <a:srgbClr val="009B76"/>
    <a:srgbClr val="0000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A65BFF-97A3-4EED-B041-B9B94D50F9C4}">
  <a:tblStyle styleId="{0AA65BFF-97A3-4EED-B041-B9B94D50F9C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C3EB376E-1278-49A6-B020-CBB66247179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dk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dk1"/>
          </a:solidFill>
        </a:fill>
      </a:tcStyle>
    </a:firstRow>
  </a:tblStyle>
  <a:tblStyle styleId="{BC37AAA7-3921-426D-AA13-5CFB6E765883}" styleName="Table_2">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accent2"/>
          </a:solidFill>
        </a:fill>
      </a:tcStyle>
    </a:wholeTbl>
    <a:band1H>
      <a:tcStyle>
        <a:tcBdr/>
        <a:fill>
          <a:solidFill>
            <a:srgbClr val="983F3D"/>
          </a:solidFill>
        </a:fill>
      </a:tcStyle>
    </a:band1H>
    <a:band1V>
      <a:tcStyle>
        <a:tcBdr/>
        <a:fill>
          <a:solidFill>
            <a:srgbClr val="983F3D"/>
          </a:solidFill>
        </a:fill>
      </a:tcStyle>
    </a:band1V>
    <a:lastCol>
      <a:tcTxStyle b="on" i="off"/>
      <a:tcStyle>
        <a:tcBdr>
          <a:left>
            <a:ln w="25400" cap="flat" cmpd="sng">
              <a:solidFill>
                <a:schemeClr val="lt1"/>
              </a:solidFill>
              <a:prstDash val="solid"/>
              <a:round/>
              <a:headEnd type="none" w="med" len="med"/>
              <a:tailEnd type="none" w="med" len="med"/>
            </a:ln>
          </a:left>
        </a:tcBdr>
        <a:fill>
          <a:solidFill>
            <a:srgbClr val="983F3D"/>
          </a:solidFill>
        </a:fill>
      </a:tcStyle>
    </a:lastCol>
    <a:firstCol>
      <a:tcTxStyle b="on" i="off"/>
      <a:tcStyle>
        <a:tcBdr>
          <a:right>
            <a:ln w="25400" cap="flat" cmpd="sng">
              <a:solidFill>
                <a:schemeClr val="lt1"/>
              </a:solidFill>
              <a:prstDash val="solid"/>
              <a:round/>
              <a:headEnd type="none" w="med" len="med"/>
              <a:tailEnd type="none" w="med" len="med"/>
            </a:ln>
          </a:right>
        </a:tcBdr>
        <a:fill>
          <a:solidFill>
            <a:srgbClr val="983F3D"/>
          </a:solidFill>
        </a:fill>
      </a:tcStyle>
    </a:firstCol>
    <a:lastRow>
      <a:tcTxStyle b="on" i="off"/>
      <a:tcStyle>
        <a:tcBdr>
          <a:top>
            <a:ln w="25400" cap="flat" cmpd="sng">
              <a:solidFill>
                <a:schemeClr val="lt1"/>
              </a:solidFill>
              <a:prstDash val="solid"/>
              <a:round/>
              <a:headEnd type="none" w="med" len="med"/>
              <a:tailEnd type="none" w="med" len="med"/>
            </a:ln>
          </a:top>
        </a:tcBdr>
        <a:fill>
          <a:solidFill>
            <a:srgbClr val="7E3432"/>
          </a:solidFill>
        </a:fill>
      </a:tcStyle>
    </a:lastRow>
    <a:seCell>
      <a:tcStyle>
        <a:tcBdr>
          <a:left>
            <a:ln w="9525" cap="flat" cmpd="sng">
              <a:solidFill>
                <a:srgbClr val="000000">
                  <a:alpha val="0"/>
                </a:srgbClr>
              </a:solidFill>
              <a:prstDash val="solid"/>
              <a:round/>
              <a:headEnd type="none" w="med" len="med"/>
              <a:tailEnd type="none" w="med" len="med"/>
            </a:ln>
          </a:left>
        </a:tcBdr>
      </a:tcStyle>
    </a:seCell>
    <a:swCell>
      <a:tcStyle>
        <a:tcBdr>
          <a:right>
            <a:ln w="9525" cap="flat" cmpd="sng">
              <a:solidFill>
                <a:srgbClr val="000000">
                  <a:alpha val="0"/>
                </a:srgbClr>
              </a:solidFill>
              <a:prstDash val="solid"/>
              <a:round/>
              <a:headEnd type="none" w="med" len="med"/>
              <a:tailEnd type="none" w="med" len="med"/>
            </a:ln>
          </a:right>
        </a:tcBdr>
      </a:tcStyle>
    </a:swCell>
    <a:firstRow>
      <a:tcTxStyle b="on" i="off"/>
      <a:tcStyle>
        <a:tcBdr>
          <a:bottom>
            <a:ln w="25400" cap="flat" cmpd="sng">
              <a:solidFill>
                <a:schemeClr val="lt1"/>
              </a:solidFill>
              <a:prstDash val="solid"/>
              <a:round/>
              <a:headEnd type="none" w="med" len="med"/>
              <a:tailEnd type="none" w="med" len="med"/>
            </a:ln>
          </a:bottom>
        </a:tcBdr>
        <a:fill>
          <a:solidFill>
            <a:schemeClr val="dk1"/>
          </a:solidFill>
        </a:fill>
      </a:tcStyle>
    </a:firstRow>
    <a:neCell>
      <a:tcStyle>
        <a:tcBdr>
          <a:left>
            <a:ln w="9525" cap="flat" cmpd="sng">
              <a:solidFill>
                <a:srgbClr val="000000">
                  <a:alpha val="0"/>
                </a:srgbClr>
              </a:solidFill>
              <a:prstDash val="solid"/>
              <a:round/>
              <a:headEnd type="none" w="med" len="med"/>
              <a:tailEnd type="none" w="med" len="med"/>
            </a:ln>
          </a:left>
        </a:tcBdr>
      </a:tcStyle>
    </a:neCell>
    <a:nwCell>
      <a:tcStyle>
        <a:tcBdr>
          <a:right>
            <a:ln w="9525" cap="flat" cmpd="sng">
              <a:solidFill>
                <a:srgbClr val="000000">
                  <a:alpha val="0"/>
                </a:srgbClr>
              </a:solidFill>
              <a:prstDash val="solid"/>
              <a:round/>
              <a:headEnd type="none" w="med" len="med"/>
              <a:tailEnd type="none" w="med" len="med"/>
            </a:ln>
          </a:right>
        </a:tcBdr>
      </a:tcStyle>
    </a:nwCell>
  </a:tblStyle>
  <a:tblStyle styleId="{82DCC63E-05B1-4614-B830-954DE2378D7F}" styleName="Table_3">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accent1"/>
          </a:solidFill>
        </a:fill>
      </a:tcStyle>
    </a:wholeTbl>
    <a:band1H>
      <a:tcStyle>
        <a:tcBdr/>
        <a:fill>
          <a:solidFill>
            <a:srgbClr val="3E6695"/>
          </a:solidFill>
        </a:fill>
      </a:tcStyle>
    </a:band1H>
    <a:band1V>
      <a:tcStyle>
        <a:tcBdr/>
        <a:fill>
          <a:solidFill>
            <a:srgbClr val="3E6695"/>
          </a:solidFill>
        </a:fill>
      </a:tcStyle>
    </a:band1V>
    <a:lastCol>
      <a:tcTxStyle b="on" i="off"/>
      <a:tcStyle>
        <a:tcBdr>
          <a:left>
            <a:ln w="25400" cap="flat" cmpd="sng">
              <a:solidFill>
                <a:schemeClr val="lt1"/>
              </a:solidFill>
              <a:prstDash val="solid"/>
              <a:round/>
              <a:headEnd type="none" w="med" len="med"/>
              <a:tailEnd type="none" w="med" len="med"/>
            </a:ln>
          </a:left>
        </a:tcBdr>
        <a:fill>
          <a:solidFill>
            <a:srgbClr val="3E6695"/>
          </a:solidFill>
        </a:fill>
      </a:tcStyle>
    </a:lastCol>
    <a:firstCol>
      <a:tcTxStyle b="on" i="off"/>
      <a:tcStyle>
        <a:tcBdr>
          <a:right>
            <a:ln w="25400" cap="flat" cmpd="sng">
              <a:solidFill>
                <a:schemeClr val="lt1"/>
              </a:solidFill>
              <a:prstDash val="solid"/>
              <a:round/>
              <a:headEnd type="none" w="med" len="med"/>
              <a:tailEnd type="none" w="med" len="med"/>
            </a:ln>
          </a:right>
        </a:tcBdr>
        <a:fill>
          <a:solidFill>
            <a:srgbClr val="3E6695"/>
          </a:solidFill>
        </a:fill>
      </a:tcStyle>
    </a:firstCol>
    <a:lastRow>
      <a:tcTxStyle b="on" i="off"/>
      <a:tcStyle>
        <a:tcBdr>
          <a:top>
            <a:ln w="25400" cap="flat" cmpd="sng">
              <a:solidFill>
                <a:schemeClr val="lt1"/>
              </a:solidFill>
              <a:prstDash val="solid"/>
              <a:round/>
              <a:headEnd type="none" w="med" len="med"/>
              <a:tailEnd type="none" w="med" len="med"/>
            </a:ln>
          </a:top>
        </a:tcBdr>
        <a:fill>
          <a:solidFill>
            <a:srgbClr val="34557C"/>
          </a:solidFill>
        </a:fill>
      </a:tcStyle>
    </a:lastRow>
    <a:seCell>
      <a:tcStyle>
        <a:tcBdr>
          <a:left>
            <a:ln w="9525" cap="flat" cmpd="sng">
              <a:solidFill>
                <a:srgbClr val="000000">
                  <a:alpha val="0"/>
                </a:srgbClr>
              </a:solidFill>
              <a:prstDash val="solid"/>
              <a:round/>
              <a:headEnd type="none" w="med" len="med"/>
              <a:tailEnd type="none" w="med" len="med"/>
            </a:ln>
          </a:left>
        </a:tcBdr>
      </a:tcStyle>
    </a:seCell>
    <a:swCell>
      <a:tcStyle>
        <a:tcBdr>
          <a:right>
            <a:ln w="9525" cap="flat" cmpd="sng">
              <a:solidFill>
                <a:srgbClr val="000000">
                  <a:alpha val="0"/>
                </a:srgbClr>
              </a:solidFill>
              <a:prstDash val="solid"/>
              <a:round/>
              <a:headEnd type="none" w="med" len="med"/>
              <a:tailEnd type="none" w="med" len="med"/>
            </a:ln>
          </a:right>
        </a:tcBdr>
      </a:tcStyle>
    </a:swCell>
    <a:firstRow>
      <a:tcTxStyle b="on" i="off"/>
      <a:tcStyle>
        <a:tcBdr>
          <a:bottom>
            <a:ln w="25400" cap="flat" cmpd="sng">
              <a:solidFill>
                <a:schemeClr val="lt1"/>
              </a:solidFill>
              <a:prstDash val="solid"/>
              <a:round/>
              <a:headEnd type="none" w="med" len="med"/>
              <a:tailEnd type="none" w="med" len="med"/>
            </a:ln>
          </a:bottom>
        </a:tcBdr>
        <a:fill>
          <a:solidFill>
            <a:schemeClr val="dk1"/>
          </a:solidFill>
        </a:fill>
      </a:tcStyle>
    </a:firstRow>
    <a:neCell>
      <a:tcStyle>
        <a:tcBdr>
          <a:left>
            <a:ln w="9525" cap="flat" cmpd="sng">
              <a:solidFill>
                <a:srgbClr val="000000">
                  <a:alpha val="0"/>
                </a:srgbClr>
              </a:solidFill>
              <a:prstDash val="solid"/>
              <a:round/>
              <a:headEnd type="none" w="med" len="med"/>
              <a:tailEnd type="none" w="med" len="med"/>
            </a:ln>
          </a:left>
        </a:tcBdr>
      </a:tcStyle>
    </a:neCell>
    <a:nwCell>
      <a:tcStyle>
        <a:tcBdr>
          <a:right>
            <a:ln w="9525" cap="flat" cmpd="sng">
              <a:solidFill>
                <a:srgbClr val="000000">
                  <a:alpha val="0"/>
                </a:srgbClr>
              </a:solidFill>
              <a:prstDash val="solid"/>
              <a:round/>
              <a:headEnd type="none" w="med" len="med"/>
              <a:tailEnd type="none" w="med" len="med"/>
            </a:ln>
          </a:right>
        </a:tcBdr>
      </a:tcStyle>
    </a:nwCell>
  </a:tblStyle>
  <a:tblStyle styleId="{E9025F32-B5CC-46D4-9E15-667536FD7889}" styleName="Table_4">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accent4"/>
          </a:solidFill>
        </a:fill>
      </a:tcStyle>
    </a:wholeTbl>
    <a:band1H>
      <a:tcStyle>
        <a:tcBdr/>
        <a:fill>
          <a:solidFill>
            <a:srgbClr val="654F80"/>
          </a:solidFill>
        </a:fill>
      </a:tcStyle>
    </a:band1H>
    <a:band1V>
      <a:tcStyle>
        <a:tcBdr/>
        <a:fill>
          <a:solidFill>
            <a:srgbClr val="654F80"/>
          </a:solidFill>
        </a:fill>
      </a:tcStyle>
    </a:band1V>
    <a:lastCol>
      <a:tcTxStyle b="on" i="off"/>
      <a:tcStyle>
        <a:tcBdr>
          <a:left>
            <a:ln w="25400" cap="flat" cmpd="sng">
              <a:solidFill>
                <a:schemeClr val="lt1"/>
              </a:solidFill>
              <a:prstDash val="solid"/>
              <a:round/>
              <a:headEnd type="none" w="med" len="med"/>
              <a:tailEnd type="none" w="med" len="med"/>
            </a:ln>
          </a:left>
        </a:tcBdr>
        <a:fill>
          <a:solidFill>
            <a:srgbClr val="654F80"/>
          </a:solidFill>
        </a:fill>
      </a:tcStyle>
    </a:lastCol>
    <a:firstCol>
      <a:tcTxStyle b="on" i="off"/>
      <a:tcStyle>
        <a:tcBdr>
          <a:right>
            <a:ln w="25400" cap="flat" cmpd="sng">
              <a:solidFill>
                <a:schemeClr val="lt1"/>
              </a:solidFill>
              <a:prstDash val="solid"/>
              <a:round/>
              <a:headEnd type="none" w="med" len="med"/>
              <a:tailEnd type="none" w="med" len="med"/>
            </a:ln>
          </a:right>
        </a:tcBdr>
        <a:fill>
          <a:solidFill>
            <a:srgbClr val="654F80"/>
          </a:solidFill>
        </a:fill>
      </a:tcStyle>
    </a:firstCol>
    <a:lastRow>
      <a:tcTxStyle b="on" i="off"/>
      <a:tcStyle>
        <a:tcBdr>
          <a:top>
            <a:ln w="25400" cap="flat" cmpd="sng">
              <a:solidFill>
                <a:schemeClr val="lt1"/>
              </a:solidFill>
              <a:prstDash val="solid"/>
              <a:round/>
              <a:headEnd type="none" w="med" len="med"/>
              <a:tailEnd type="none" w="med" len="med"/>
            </a:ln>
          </a:top>
        </a:tcBdr>
        <a:fill>
          <a:solidFill>
            <a:srgbClr val="54416A"/>
          </a:solidFill>
        </a:fill>
      </a:tcStyle>
    </a:lastRow>
    <a:seCell>
      <a:tcStyle>
        <a:tcBdr>
          <a:left>
            <a:ln w="9525" cap="flat" cmpd="sng">
              <a:solidFill>
                <a:srgbClr val="000000">
                  <a:alpha val="0"/>
                </a:srgbClr>
              </a:solidFill>
              <a:prstDash val="solid"/>
              <a:round/>
              <a:headEnd type="none" w="med" len="med"/>
              <a:tailEnd type="none" w="med" len="med"/>
            </a:ln>
          </a:left>
        </a:tcBdr>
      </a:tcStyle>
    </a:seCell>
    <a:swCell>
      <a:tcStyle>
        <a:tcBdr>
          <a:right>
            <a:ln w="9525" cap="flat" cmpd="sng">
              <a:solidFill>
                <a:srgbClr val="000000">
                  <a:alpha val="0"/>
                </a:srgbClr>
              </a:solidFill>
              <a:prstDash val="solid"/>
              <a:round/>
              <a:headEnd type="none" w="med" len="med"/>
              <a:tailEnd type="none" w="med" len="med"/>
            </a:ln>
          </a:right>
        </a:tcBdr>
      </a:tcStyle>
    </a:swCell>
    <a:firstRow>
      <a:tcTxStyle b="on" i="off"/>
      <a:tcStyle>
        <a:tcBdr>
          <a:bottom>
            <a:ln w="25400" cap="flat" cmpd="sng">
              <a:solidFill>
                <a:schemeClr val="lt1"/>
              </a:solidFill>
              <a:prstDash val="solid"/>
              <a:round/>
              <a:headEnd type="none" w="med" len="med"/>
              <a:tailEnd type="none" w="med" len="med"/>
            </a:ln>
          </a:bottom>
        </a:tcBdr>
        <a:fill>
          <a:solidFill>
            <a:schemeClr val="dk1"/>
          </a:solidFill>
        </a:fill>
      </a:tcStyle>
    </a:firstRow>
    <a:neCell>
      <a:tcStyle>
        <a:tcBdr>
          <a:left>
            <a:ln w="9525" cap="flat" cmpd="sng">
              <a:solidFill>
                <a:srgbClr val="000000">
                  <a:alpha val="0"/>
                </a:srgbClr>
              </a:solidFill>
              <a:prstDash val="solid"/>
              <a:round/>
              <a:headEnd type="none" w="med" len="med"/>
              <a:tailEnd type="none" w="med" len="med"/>
            </a:ln>
          </a:left>
        </a:tcBdr>
      </a:tcStyle>
    </a:neCell>
    <a:nwCell>
      <a:tcStyle>
        <a:tcBdr>
          <a:right>
            <a:ln w="9525" cap="flat" cmpd="sng">
              <a:solidFill>
                <a:srgbClr val="000000">
                  <a:alpha val="0"/>
                </a:srgbClr>
              </a:solidFill>
              <a:prstDash val="solid"/>
              <a:round/>
              <a:headEnd type="none" w="med" len="med"/>
              <a:tailEnd type="none" w="med" len="med"/>
            </a:ln>
          </a:right>
        </a:tcBdr>
      </a:tcStyle>
    </a:nwCell>
  </a:tblStyle>
  <a:tblStyle styleId="{72BB4D78-9758-4540-BC5D-16B79C2070B5}" styleName="Table_5">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chemeClr val="accent3"/>
          </a:solidFill>
        </a:fill>
      </a:tcStyle>
    </a:wholeTbl>
    <a:band1H>
      <a:tcStyle>
        <a:tcBdr/>
        <a:fill>
          <a:solidFill>
            <a:srgbClr val="7A9446"/>
          </a:solidFill>
        </a:fill>
      </a:tcStyle>
    </a:band1H>
    <a:band1V>
      <a:tcStyle>
        <a:tcBdr/>
        <a:fill>
          <a:solidFill>
            <a:srgbClr val="7A9446"/>
          </a:solidFill>
        </a:fill>
      </a:tcStyle>
    </a:band1V>
    <a:lastCol>
      <a:tcTxStyle b="on" i="off"/>
      <a:tcStyle>
        <a:tcBdr>
          <a:left>
            <a:ln w="25400" cap="flat" cmpd="sng">
              <a:solidFill>
                <a:schemeClr val="lt1"/>
              </a:solidFill>
              <a:prstDash val="solid"/>
              <a:round/>
              <a:headEnd type="none" w="med" len="med"/>
              <a:tailEnd type="none" w="med" len="med"/>
            </a:ln>
          </a:left>
        </a:tcBdr>
        <a:fill>
          <a:solidFill>
            <a:srgbClr val="7A9446"/>
          </a:solidFill>
        </a:fill>
      </a:tcStyle>
    </a:lastCol>
    <a:firstCol>
      <a:tcTxStyle b="on" i="off"/>
      <a:tcStyle>
        <a:tcBdr>
          <a:right>
            <a:ln w="25400" cap="flat" cmpd="sng">
              <a:solidFill>
                <a:schemeClr val="lt1"/>
              </a:solidFill>
              <a:prstDash val="solid"/>
              <a:round/>
              <a:headEnd type="none" w="med" len="med"/>
              <a:tailEnd type="none" w="med" len="med"/>
            </a:ln>
          </a:right>
        </a:tcBdr>
        <a:fill>
          <a:solidFill>
            <a:srgbClr val="7A9446"/>
          </a:solidFill>
        </a:fill>
      </a:tcStyle>
    </a:firstCol>
    <a:lastRow>
      <a:tcTxStyle b="on" i="off"/>
      <a:tcStyle>
        <a:tcBdr>
          <a:top>
            <a:ln w="25400" cap="flat" cmpd="sng">
              <a:solidFill>
                <a:schemeClr val="lt1"/>
              </a:solidFill>
              <a:prstDash val="solid"/>
              <a:round/>
              <a:headEnd type="none" w="med" len="med"/>
              <a:tailEnd type="none" w="med" len="med"/>
            </a:ln>
          </a:top>
        </a:tcBdr>
        <a:fill>
          <a:solidFill>
            <a:srgbClr val="667B3A"/>
          </a:solidFill>
        </a:fill>
      </a:tcStyle>
    </a:lastRow>
    <a:seCell>
      <a:tcStyle>
        <a:tcBdr>
          <a:left>
            <a:ln w="9525" cap="flat" cmpd="sng">
              <a:solidFill>
                <a:srgbClr val="000000">
                  <a:alpha val="0"/>
                </a:srgbClr>
              </a:solidFill>
              <a:prstDash val="solid"/>
              <a:round/>
              <a:headEnd type="none" w="med" len="med"/>
              <a:tailEnd type="none" w="med" len="med"/>
            </a:ln>
          </a:left>
        </a:tcBdr>
      </a:tcStyle>
    </a:seCell>
    <a:swCell>
      <a:tcStyle>
        <a:tcBdr>
          <a:right>
            <a:ln w="9525" cap="flat" cmpd="sng">
              <a:solidFill>
                <a:srgbClr val="000000">
                  <a:alpha val="0"/>
                </a:srgbClr>
              </a:solidFill>
              <a:prstDash val="solid"/>
              <a:round/>
              <a:headEnd type="none" w="med" len="med"/>
              <a:tailEnd type="none" w="med" len="med"/>
            </a:ln>
          </a:right>
        </a:tcBdr>
      </a:tcStyle>
    </a:swCell>
    <a:firstRow>
      <a:tcTxStyle b="on" i="off"/>
      <a:tcStyle>
        <a:tcBdr>
          <a:bottom>
            <a:ln w="25400" cap="flat" cmpd="sng">
              <a:solidFill>
                <a:schemeClr val="lt1"/>
              </a:solidFill>
              <a:prstDash val="solid"/>
              <a:round/>
              <a:headEnd type="none" w="med" len="med"/>
              <a:tailEnd type="none" w="med" len="med"/>
            </a:ln>
          </a:bottom>
        </a:tcBdr>
        <a:fill>
          <a:solidFill>
            <a:schemeClr val="dk1"/>
          </a:solidFill>
        </a:fill>
      </a:tcStyle>
    </a:firstRow>
    <a:neCell>
      <a:tcStyle>
        <a:tcBdr>
          <a:left>
            <a:ln w="9525" cap="flat" cmpd="sng">
              <a:solidFill>
                <a:srgbClr val="000000">
                  <a:alpha val="0"/>
                </a:srgbClr>
              </a:solidFill>
              <a:prstDash val="solid"/>
              <a:round/>
              <a:headEnd type="none" w="med" len="med"/>
              <a:tailEnd type="none" w="med" len="med"/>
            </a:ln>
          </a:left>
        </a:tcBdr>
      </a:tcStyle>
    </a:neCell>
    <a:nwCell>
      <a:tcStyle>
        <a:tcBdr>
          <a:right>
            <a:ln w="9525" cap="flat" cmpd="sng">
              <a:solidFill>
                <a:srgbClr val="000000">
                  <a:alpha val="0"/>
                </a:srgbClr>
              </a:solidFill>
              <a:prstDash val="solid"/>
              <a:round/>
              <a:headEnd type="none" w="med" len="med"/>
              <a:tailEnd type="none" w="med" len="med"/>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58"/>
    <p:restoredTop sz="78493"/>
  </p:normalViewPr>
  <p:slideViewPr>
    <p:cSldViewPr snapToGrid="0" snapToObjects="1">
      <p:cViewPr varScale="1">
        <p:scale>
          <a:sx n="98" d="100"/>
          <a:sy n="98" d="100"/>
        </p:scale>
        <p:origin x="1384"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_rels/data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75C08E-90FB-C147-B2ED-B44038DA4B57}" type="doc">
      <dgm:prSet loTypeId="urn:microsoft.com/office/officeart/2008/layout/RadialCluster" loCatId="" qsTypeId="urn:microsoft.com/office/officeart/2005/8/quickstyle/simple4" qsCatId="simple" csTypeId="urn:microsoft.com/office/officeart/2005/8/colors/colorful2" csCatId="colorful" phldr="1"/>
      <dgm:spPr/>
      <dgm:t>
        <a:bodyPr/>
        <a:lstStyle/>
        <a:p>
          <a:endParaRPr lang="en-US"/>
        </a:p>
      </dgm:t>
    </dgm:pt>
    <dgm:pt modelId="{FC4B1A17-C4B2-044C-BDC6-93E4DDC80B71}">
      <dgm:prSet phldrT="[Text]"/>
      <dgm:spPr>
        <a:xfrm>
          <a:off x="1395522" y="1719310"/>
          <a:ext cx="1886463" cy="1226206"/>
        </a:xfrm>
        <a:prstGeom prst="roundRect">
          <a:avLst/>
        </a:prstGeom>
        <a:gradFill flip="none" rotWithShape="1">
          <a:gsLst>
            <a:gs pos="39000">
              <a:srgbClr val="54284E">
                <a:alpha val="50000"/>
              </a:srgbClr>
            </a:gs>
            <a:gs pos="99000">
              <a:srgbClr val="0098DB">
                <a:lumMod val="100000"/>
              </a:srgbClr>
            </a:gs>
          </a:gsLst>
          <a:lin ang="13500000" scaled="1"/>
          <a:tileRect/>
        </a:gradFill>
      </dgm:spPr>
      <dgm:t>
        <a:bodyPr/>
        <a:lstStyle/>
        <a:p>
          <a:pPr>
            <a:buNone/>
          </a:pPr>
          <a:r>
            <a:rPr lang="en-US" b="0" i="0" dirty="0">
              <a:solidFill>
                <a:schemeClr val="tx1"/>
              </a:solidFill>
              <a:latin typeface="Source Sans Pro Light" panose="020B0403030403020204" pitchFamily="34" charset="0"/>
              <a:ea typeface="Source Sans Pro Light" panose="020B0403030403020204" pitchFamily="34" charset="0"/>
              <a:cs typeface="+mn-cs"/>
            </a:rPr>
            <a:t>Useful, reliable and fair AI-guided care</a:t>
          </a:r>
        </a:p>
      </dgm:t>
    </dgm:pt>
    <dgm:pt modelId="{8A645F16-FD7D-B344-ABD8-FC7FB662E521}" type="parTrans" cxnId="{74EE45F1-C4C7-FE42-BDCA-A2A375B8D33A}">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AC6A32DC-612D-A64F-98C7-A1707C9773E6}" type="sibTrans" cxnId="{74EE45F1-C4C7-FE42-BDCA-A2A375B8D33A}">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FD322F62-9FDA-F44B-817B-D653914A270F}">
      <dgm:prSet phldrT="[Text]"/>
      <dgm:spPr>
        <a:xfrm>
          <a:off x="1874903" y="421500"/>
          <a:ext cx="943237" cy="943237"/>
        </a:xfrm>
        <a:prstGeom prst="roundRect">
          <a:avLst/>
        </a:prstGeom>
        <a:solidFill>
          <a:srgbClr val="FFD15B"/>
        </a:solidFill>
      </dgm:spPr>
      <dgm:t>
        <a:bodyPr/>
        <a:lstStyle/>
        <a:p>
          <a:pPr>
            <a:buNone/>
          </a:pPr>
          <a:r>
            <a:rPr lang="en-US" b="0" i="0">
              <a:solidFill>
                <a:schemeClr val="tx1"/>
              </a:solidFill>
              <a:latin typeface="Source Sans Pro Light" panose="020B0403030403020204" pitchFamily="34" charset="0"/>
              <a:ea typeface="Source Sans Pro Light" panose="020B0403030403020204" pitchFamily="34" charset="0"/>
              <a:cs typeface="+mn-cs"/>
            </a:rPr>
            <a:t>The model and its output</a:t>
          </a:r>
          <a:endParaRPr lang="en-US" b="0" i="0" dirty="0">
            <a:solidFill>
              <a:schemeClr val="tx1"/>
            </a:solidFill>
            <a:latin typeface="Source Sans Pro Light" panose="020B0403030403020204" pitchFamily="34" charset="0"/>
            <a:ea typeface="Source Sans Pro Light" panose="020B0403030403020204" pitchFamily="34" charset="0"/>
            <a:cs typeface="+mn-cs"/>
          </a:endParaRPr>
        </a:p>
      </dgm:t>
    </dgm:pt>
    <dgm:pt modelId="{90F67888-2A96-6E45-BA18-C363D61389FB}" type="parTrans" cxnId="{2C80CB4F-5080-A743-87A4-C79CB5FE85C3}">
      <dgm:prSet>
        <dgm:style>
          <a:lnRef idx="1">
            <a:schemeClr val="dk1"/>
          </a:lnRef>
          <a:fillRef idx="0">
            <a:schemeClr val="dk1"/>
          </a:fillRef>
          <a:effectRef idx="0">
            <a:schemeClr val="dk1"/>
          </a:effectRef>
          <a:fontRef idx="minor">
            <a:schemeClr val="tx1"/>
          </a:fontRef>
        </dgm:style>
      </dgm:prSet>
      <dgm:spPr>
        <a:xfrm rot="16218554">
          <a:off x="2165730" y="1542024"/>
          <a:ext cx="354577" cy="0"/>
        </a:xfrm>
        <a:custGeom>
          <a:avLst/>
          <a:gdLst/>
          <a:ahLst/>
          <a:cxnLst/>
          <a:rect l="0" t="0" r="0" b="0"/>
          <a:pathLst>
            <a:path>
              <a:moveTo>
                <a:pt x="0" y="0"/>
              </a:moveTo>
              <a:lnTo>
                <a:pt x="354577" y="0"/>
              </a:lnTo>
            </a:path>
          </a:pathLst>
        </a:custGeom>
      </dgm:spPr>
      <dgm:t>
        <a:bodyPr/>
        <a:lstStyle/>
        <a:p>
          <a:endParaRPr lang="en-US" b="0" i="0">
            <a:latin typeface="Source Sans Pro Light" panose="020B0403030403020204" pitchFamily="34" charset="0"/>
            <a:ea typeface="Source Sans Pro Light" panose="020B0403030403020204" pitchFamily="34" charset="0"/>
          </a:endParaRPr>
        </a:p>
      </dgm:t>
    </dgm:pt>
    <dgm:pt modelId="{AFEEDCBE-25FD-B948-A9C5-C0DC27B14A2F}" type="sibTrans" cxnId="{2C80CB4F-5080-A743-87A4-C79CB5FE85C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9F818262-7A04-3845-8042-6AE31222FA95}">
      <dgm:prSet phldrT="[Text]"/>
      <dgm:spPr>
        <a:xfrm>
          <a:off x="3555617" y="2936073"/>
          <a:ext cx="943237" cy="943237"/>
        </a:xfrm>
        <a:prstGeom prst="roundRect">
          <a:avLst/>
        </a:prstGeom>
        <a:solidFill>
          <a:srgbClr val="A41F35"/>
        </a:solidFill>
      </dgm:spPr>
      <dgm:t>
        <a:bodyPr/>
        <a:lstStyle/>
        <a:p>
          <a:pPr>
            <a:buNone/>
          </a:pPr>
          <a:r>
            <a:rPr lang="en-US" b="0" i="0">
              <a:latin typeface="Source Sans Pro Light" panose="020B0403030403020204" pitchFamily="34" charset="0"/>
              <a:ea typeface="Source Sans Pro Light" panose="020B0403030403020204" pitchFamily="34" charset="0"/>
              <a:cs typeface="+mn-cs"/>
            </a:rPr>
            <a:t>Properties of the intervention</a:t>
          </a:r>
          <a:endParaRPr lang="en-US" b="0" i="0" dirty="0">
            <a:latin typeface="Source Sans Pro Light" panose="020B0403030403020204" pitchFamily="34" charset="0"/>
            <a:ea typeface="Source Sans Pro Light" panose="020B0403030403020204" pitchFamily="34" charset="0"/>
            <a:cs typeface="+mn-cs"/>
          </a:endParaRPr>
        </a:p>
      </dgm:t>
    </dgm:pt>
    <dgm:pt modelId="{0C7625FF-0E46-864C-9A78-C8C17E21614F}" type="parTrans" cxnId="{D8F9BB08-BE97-0742-9A3B-7A1240574C42}">
      <dgm:prSet>
        <dgm:style>
          <a:lnRef idx="1">
            <a:schemeClr val="dk1"/>
          </a:lnRef>
          <a:fillRef idx="0">
            <a:schemeClr val="dk1"/>
          </a:fillRef>
          <a:effectRef idx="0">
            <a:schemeClr val="dk1"/>
          </a:effectRef>
          <a:fontRef idx="minor">
            <a:schemeClr val="tx1"/>
          </a:fontRef>
        </dgm:style>
      </dgm:prSet>
      <dgm:spPr>
        <a:xfrm rot="1949416">
          <a:off x="3256598" y="3020222"/>
          <a:ext cx="324407" cy="0"/>
        </a:xfrm>
        <a:custGeom>
          <a:avLst/>
          <a:gdLst/>
          <a:ahLst/>
          <a:cxnLst/>
          <a:rect l="0" t="0" r="0" b="0"/>
          <a:pathLst>
            <a:path>
              <a:moveTo>
                <a:pt x="0" y="0"/>
              </a:moveTo>
              <a:lnTo>
                <a:pt x="324407" y="0"/>
              </a:lnTo>
            </a:path>
          </a:pathLst>
        </a:custGeom>
      </dgm:spPr>
      <dgm:t>
        <a:bodyPr/>
        <a:lstStyle/>
        <a:p>
          <a:endParaRPr lang="en-US" b="0" i="0">
            <a:latin typeface="Source Sans Pro Light" panose="020B0403030403020204" pitchFamily="34" charset="0"/>
            <a:ea typeface="Source Sans Pro Light" panose="020B0403030403020204" pitchFamily="34" charset="0"/>
          </a:endParaRPr>
        </a:p>
      </dgm:t>
    </dgm:pt>
    <dgm:pt modelId="{36750A0B-ECE9-4249-B1C4-4B2B73829213}" type="sibTrans" cxnId="{D8F9BB08-BE97-0742-9A3B-7A1240574C42}">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1A2A63BC-32F6-9849-BAC0-187AC493A6DC}">
      <dgm:prSet phldrT="[Text]"/>
      <dgm:spPr>
        <a:xfrm>
          <a:off x="178652" y="2936073"/>
          <a:ext cx="943237" cy="943237"/>
        </a:xfrm>
        <a:prstGeom prst="roundRect">
          <a:avLst/>
        </a:prstGeom>
        <a:solidFill>
          <a:srgbClr val="009B76"/>
        </a:solidFill>
      </dgm:spPr>
      <dgm:t>
        <a:bodyPr/>
        <a:lstStyle/>
        <a:p>
          <a:pPr>
            <a:buNone/>
          </a:pPr>
          <a:r>
            <a:rPr lang="en-US" b="0" i="0">
              <a:solidFill>
                <a:schemeClr val="tx1"/>
              </a:solidFill>
              <a:latin typeface="Source Sans Pro Light" panose="020B0403030403020204" pitchFamily="34" charset="0"/>
              <a:ea typeface="Source Sans Pro Light" panose="020B0403030403020204" pitchFamily="34" charset="0"/>
              <a:cs typeface="+mn-cs"/>
            </a:rPr>
            <a:t>Policy and capacity to act</a:t>
          </a:r>
          <a:endParaRPr lang="en-US" b="0" i="0" dirty="0">
            <a:solidFill>
              <a:schemeClr val="tx1"/>
            </a:solidFill>
            <a:latin typeface="Source Sans Pro Light" panose="020B0403030403020204" pitchFamily="34" charset="0"/>
            <a:ea typeface="Source Sans Pro Light" panose="020B0403030403020204" pitchFamily="34" charset="0"/>
            <a:cs typeface="+mn-cs"/>
          </a:endParaRPr>
        </a:p>
      </dgm:t>
    </dgm:pt>
    <dgm:pt modelId="{76A1D91B-5DFF-374A-BE48-BA5371EADE95}" type="parTrans" cxnId="{12E21D29-3A63-E44E-AA2E-E2E6EA493F9A}">
      <dgm:prSet>
        <dgm:style>
          <a:lnRef idx="1">
            <a:schemeClr val="dk1"/>
          </a:lnRef>
          <a:fillRef idx="0">
            <a:schemeClr val="dk1"/>
          </a:fillRef>
          <a:effectRef idx="0">
            <a:schemeClr val="dk1"/>
          </a:effectRef>
          <a:fontRef idx="minor">
            <a:schemeClr val="tx1"/>
          </a:fontRef>
        </dgm:style>
      </dgm:prSet>
      <dgm:spPr>
        <a:xfrm rot="8850584">
          <a:off x="1096502" y="3020222"/>
          <a:ext cx="324407" cy="0"/>
        </a:xfrm>
        <a:custGeom>
          <a:avLst/>
          <a:gdLst/>
          <a:ahLst/>
          <a:cxnLst/>
          <a:rect l="0" t="0" r="0" b="0"/>
          <a:pathLst>
            <a:path>
              <a:moveTo>
                <a:pt x="0" y="0"/>
              </a:moveTo>
              <a:lnTo>
                <a:pt x="324407" y="0"/>
              </a:lnTo>
            </a:path>
          </a:pathLst>
        </a:custGeom>
      </dgm:spPr>
      <dgm:t>
        <a:bodyPr/>
        <a:lstStyle/>
        <a:p>
          <a:endParaRPr lang="en-US" b="0" i="0">
            <a:latin typeface="Source Sans Pro Light" panose="020B0403030403020204" pitchFamily="34" charset="0"/>
            <a:ea typeface="Source Sans Pro Light" panose="020B0403030403020204" pitchFamily="34" charset="0"/>
          </a:endParaRPr>
        </a:p>
      </dgm:t>
    </dgm:pt>
    <dgm:pt modelId="{41FF5B62-0363-2D4A-BD2D-62CC84D63162}" type="sibTrans" cxnId="{12E21D29-3A63-E44E-AA2E-E2E6EA493F9A}">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BA47E838-52D2-634D-AA6B-9126BCDD5BB4}" type="pres">
      <dgm:prSet presAssocID="{3875C08E-90FB-C147-B2ED-B44038DA4B57}" presName="Name0" presStyleCnt="0">
        <dgm:presLayoutVars>
          <dgm:chMax val="1"/>
          <dgm:chPref val="1"/>
          <dgm:dir/>
          <dgm:animOne val="branch"/>
          <dgm:animLvl val="lvl"/>
        </dgm:presLayoutVars>
      </dgm:prSet>
      <dgm:spPr/>
    </dgm:pt>
    <dgm:pt modelId="{ED4E6CC4-3F29-4142-A896-0D2DA72D5BDF}" type="pres">
      <dgm:prSet presAssocID="{FC4B1A17-C4B2-044C-BDC6-93E4DDC80B71}" presName="singleCycle" presStyleCnt="0"/>
      <dgm:spPr/>
    </dgm:pt>
    <dgm:pt modelId="{77DE0B79-DF88-0040-A717-7BB6D9DDDDFE}" type="pres">
      <dgm:prSet presAssocID="{FC4B1A17-C4B2-044C-BDC6-93E4DDC80B71}" presName="singleCenter" presStyleLbl="node1" presStyleIdx="0" presStyleCnt="4" custScaleX="148664" custScaleY="96632" custLinFactNeighborY="-6922">
        <dgm:presLayoutVars>
          <dgm:chMax val="7"/>
          <dgm:chPref val="7"/>
        </dgm:presLayoutVars>
      </dgm:prSet>
      <dgm:spPr/>
    </dgm:pt>
    <dgm:pt modelId="{6256792B-6991-8E4A-A6EF-95DA7438711C}" type="pres">
      <dgm:prSet presAssocID="{90F67888-2A96-6E45-BA18-C363D61389FB}" presName="Name56" presStyleLbl="parChTrans1D2" presStyleIdx="0" presStyleCnt="3"/>
      <dgm:spPr/>
    </dgm:pt>
    <dgm:pt modelId="{1294F420-721A-3142-8105-C29E899FA762}" type="pres">
      <dgm:prSet presAssocID="{FD322F62-9FDA-F44B-817B-D653914A270F}" presName="text0" presStyleLbl="node1" presStyleIdx="1" presStyleCnt="4" custScaleX="110944" custScaleY="110944" custRadScaleRad="87667" custRadScaleInc="434">
        <dgm:presLayoutVars>
          <dgm:bulletEnabled val="1"/>
        </dgm:presLayoutVars>
      </dgm:prSet>
      <dgm:spPr/>
    </dgm:pt>
    <dgm:pt modelId="{C4FDA89E-E243-7649-A8E7-EA8ED38EF3D7}" type="pres">
      <dgm:prSet presAssocID="{0C7625FF-0E46-864C-9A78-C8C17E21614F}" presName="Name56" presStyleLbl="parChTrans1D2" presStyleIdx="1" presStyleCnt="3"/>
      <dgm:spPr/>
    </dgm:pt>
    <dgm:pt modelId="{D06ACC16-0CBB-DF4C-9311-905426A10A37}" type="pres">
      <dgm:prSet presAssocID="{9F818262-7A04-3845-8042-6AE31222FA95}" presName="text0" presStyleLbl="node1" presStyleIdx="2" presStyleCnt="4" custScaleX="110944" custScaleY="110944" custRadScaleRad="95950" custRadScaleInc="-7500">
        <dgm:presLayoutVars>
          <dgm:bulletEnabled val="1"/>
        </dgm:presLayoutVars>
      </dgm:prSet>
      <dgm:spPr/>
    </dgm:pt>
    <dgm:pt modelId="{EA99DD5C-E21F-E84D-BCF4-EC3475616D80}" type="pres">
      <dgm:prSet presAssocID="{76A1D91B-5DFF-374A-BE48-BA5371EADE95}" presName="Name56" presStyleLbl="parChTrans1D2" presStyleIdx="2" presStyleCnt="3"/>
      <dgm:spPr/>
    </dgm:pt>
    <dgm:pt modelId="{9738A901-D85C-CF45-914A-A3504895486B}" type="pres">
      <dgm:prSet presAssocID="{1A2A63BC-32F6-9849-BAC0-187AC493A6DC}" presName="text0" presStyleLbl="node1" presStyleIdx="3" presStyleCnt="4" custScaleX="110944" custScaleY="110944" custRadScaleRad="95950" custRadScaleInc="7500">
        <dgm:presLayoutVars>
          <dgm:bulletEnabled val="1"/>
        </dgm:presLayoutVars>
      </dgm:prSet>
      <dgm:spPr/>
    </dgm:pt>
  </dgm:ptLst>
  <dgm:cxnLst>
    <dgm:cxn modelId="{56DDAE08-1C58-9848-9657-DA3A1305F5BE}" type="presOf" srcId="{9F818262-7A04-3845-8042-6AE31222FA95}" destId="{D06ACC16-0CBB-DF4C-9311-905426A10A37}" srcOrd="0" destOrd="0" presId="urn:microsoft.com/office/officeart/2008/layout/RadialCluster"/>
    <dgm:cxn modelId="{D8F9BB08-BE97-0742-9A3B-7A1240574C42}" srcId="{FC4B1A17-C4B2-044C-BDC6-93E4DDC80B71}" destId="{9F818262-7A04-3845-8042-6AE31222FA95}" srcOrd="1" destOrd="0" parTransId="{0C7625FF-0E46-864C-9A78-C8C17E21614F}" sibTransId="{36750A0B-ECE9-4249-B1C4-4B2B73829213}"/>
    <dgm:cxn modelId="{12E21D29-3A63-E44E-AA2E-E2E6EA493F9A}" srcId="{FC4B1A17-C4B2-044C-BDC6-93E4DDC80B71}" destId="{1A2A63BC-32F6-9849-BAC0-187AC493A6DC}" srcOrd="2" destOrd="0" parTransId="{76A1D91B-5DFF-374A-BE48-BA5371EADE95}" sibTransId="{41FF5B62-0363-2D4A-BD2D-62CC84D63162}"/>
    <dgm:cxn modelId="{2C80CB4F-5080-A743-87A4-C79CB5FE85C3}" srcId="{FC4B1A17-C4B2-044C-BDC6-93E4DDC80B71}" destId="{FD322F62-9FDA-F44B-817B-D653914A270F}" srcOrd="0" destOrd="0" parTransId="{90F67888-2A96-6E45-BA18-C363D61389FB}" sibTransId="{AFEEDCBE-25FD-B948-A9C5-C0DC27B14A2F}"/>
    <dgm:cxn modelId="{5B594851-84E2-7F46-8D82-22018640A7AA}" type="presOf" srcId="{3875C08E-90FB-C147-B2ED-B44038DA4B57}" destId="{BA47E838-52D2-634D-AA6B-9126BCDD5BB4}" srcOrd="0" destOrd="0" presId="urn:microsoft.com/office/officeart/2008/layout/RadialCluster"/>
    <dgm:cxn modelId="{96161460-08FB-5745-9BB7-07A88C5F36AF}" type="presOf" srcId="{0C7625FF-0E46-864C-9A78-C8C17E21614F}" destId="{C4FDA89E-E243-7649-A8E7-EA8ED38EF3D7}" srcOrd="0" destOrd="0" presId="urn:microsoft.com/office/officeart/2008/layout/RadialCluster"/>
    <dgm:cxn modelId="{2F9E448C-49DB-7F46-B53D-1FBD4B70B3FE}" type="presOf" srcId="{1A2A63BC-32F6-9849-BAC0-187AC493A6DC}" destId="{9738A901-D85C-CF45-914A-A3504895486B}" srcOrd="0" destOrd="0" presId="urn:microsoft.com/office/officeart/2008/layout/RadialCluster"/>
    <dgm:cxn modelId="{E3FFA5A8-B35D-AA44-8CE2-272D1C7F1726}" type="presOf" srcId="{76A1D91B-5DFF-374A-BE48-BA5371EADE95}" destId="{EA99DD5C-E21F-E84D-BCF4-EC3475616D80}" srcOrd="0" destOrd="0" presId="urn:microsoft.com/office/officeart/2008/layout/RadialCluster"/>
    <dgm:cxn modelId="{5B2FD8AB-E6B1-1D49-B707-2CAD1C8EF1A7}" type="presOf" srcId="{FC4B1A17-C4B2-044C-BDC6-93E4DDC80B71}" destId="{77DE0B79-DF88-0040-A717-7BB6D9DDDDFE}" srcOrd="0" destOrd="0" presId="urn:microsoft.com/office/officeart/2008/layout/RadialCluster"/>
    <dgm:cxn modelId="{E33838D5-F5A2-8545-8C0C-79CD082BBE05}" type="presOf" srcId="{90F67888-2A96-6E45-BA18-C363D61389FB}" destId="{6256792B-6991-8E4A-A6EF-95DA7438711C}" srcOrd="0" destOrd="0" presId="urn:microsoft.com/office/officeart/2008/layout/RadialCluster"/>
    <dgm:cxn modelId="{29FB05E4-275C-4D45-ADF0-7A6AB83BA789}" type="presOf" srcId="{FD322F62-9FDA-F44B-817B-D653914A270F}" destId="{1294F420-721A-3142-8105-C29E899FA762}" srcOrd="0" destOrd="0" presId="urn:microsoft.com/office/officeart/2008/layout/RadialCluster"/>
    <dgm:cxn modelId="{74EE45F1-C4C7-FE42-BDCA-A2A375B8D33A}" srcId="{3875C08E-90FB-C147-B2ED-B44038DA4B57}" destId="{FC4B1A17-C4B2-044C-BDC6-93E4DDC80B71}" srcOrd="0" destOrd="0" parTransId="{8A645F16-FD7D-B344-ABD8-FC7FB662E521}" sibTransId="{AC6A32DC-612D-A64F-98C7-A1707C9773E6}"/>
    <dgm:cxn modelId="{816347A5-9951-7E4D-91FB-97BC719C88E4}" type="presParOf" srcId="{BA47E838-52D2-634D-AA6B-9126BCDD5BB4}" destId="{ED4E6CC4-3F29-4142-A896-0D2DA72D5BDF}" srcOrd="0" destOrd="0" presId="urn:microsoft.com/office/officeart/2008/layout/RadialCluster"/>
    <dgm:cxn modelId="{66DDF402-99C2-1247-BF55-212FE08A53DA}" type="presParOf" srcId="{ED4E6CC4-3F29-4142-A896-0D2DA72D5BDF}" destId="{77DE0B79-DF88-0040-A717-7BB6D9DDDDFE}" srcOrd="0" destOrd="0" presId="urn:microsoft.com/office/officeart/2008/layout/RadialCluster"/>
    <dgm:cxn modelId="{87130F00-B781-2B4B-8A2B-BC80EFD4B848}" type="presParOf" srcId="{ED4E6CC4-3F29-4142-A896-0D2DA72D5BDF}" destId="{6256792B-6991-8E4A-A6EF-95DA7438711C}" srcOrd="1" destOrd="0" presId="urn:microsoft.com/office/officeart/2008/layout/RadialCluster"/>
    <dgm:cxn modelId="{F8563E33-1169-B348-A6BA-8F67051AB375}" type="presParOf" srcId="{ED4E6CC4-3F29-4142-A896-0D2DA72D5BDF}" destId="{1294F420-721A-3142-8105-C29E899FA762}" srcOrd="2" destOrd="0" presId="urn:microsoft.com/office/officeart/2008/layout/RadialCluster"/>
    <dgm:cxn modelId="{60961438-4413-FF42-9280-4906B630069A}" type="presParOf" srcId="{ED4E6CC4-3F29-4142-A896-0D2DA72D5BDF}" destId="{C4FDA89E-E243-7649-A8E7-EA8ED38EF3D7}" srcOrd="3" destOrd="0" presId="urn:microsoft.com/office/officeart/2008/layout/RadialCluster"/>
    <dgm:cxn modelId="{C508D12C-C70F-5A43-A419-5CBE6326FA5B}" type="presParOf" srcId="{ED4E6CC4-3F29-4142-A896-0D2DA72D5BDF}" destId="{D06ACC16-0CBB-DF4C-9311-905426A10A37}" srcOrd="4" destOrd="0" presId="urn:microsoft.com/office/officeart/2008/layout/RadialCluster"/>
    <dgm:cxn modelId="{059F9150-03FC-A744-8D7C-E1C85CB4F542}" type="presParOf" srcId="{ED4E6CC4-3F29-4142-A896-0D2DA72D5BDF}" destId="{EA99DD5C-E21F-E84D-BCF4-EC3475616D80}" srcOrd="5" destOrd="0" presId="urn:microsoft.com/office/officeart/2008/layout/RadialCluster"/>
    <dgm:cxn modelId="{C7514DC9-02DC-1043-8327-DC78548C391B}" type="presParOf" srcId="{ED4E6CC4-3F29-4142-A896-0D2DA72D5BDF}" destId="{9738A901-D85C-CF45-914A-A3504895486B}"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790D12-6DF5-4E14-801B-80A7E533649B}" type="doc">
      <dgm:prSet loTypeId="urn:microsoft.com/office/officeart/2018/2/layout/IconVerticalSolidList" loCatId="icon" qsTypeId="urn:microsoft.com/office/officeart/2005/8/quickstyle/3d3" qsCatId="3D" csTypeId="urn:microsoft.com/office/officeart/2005/8/colors/colorful1" csCatId="colorful" phldr="1"/>
      <dgm:spPr/>
      <dgm:t>
        <a:bodyPr/>
        <a:lstStyle/>
        <a:p>
          <a:endParaRPr lang="en-US"/>
        </a:p>
      </dgm:t>
    </dgm:pt>
    <dgm:pt modelId="{9CBAEDBE-CFB9-4504-BA83-2DFC416AB90E}">
      <dgm:prSet/>
      <dgm:spPr/>
      <dgm:t>
        <a:bodyPr/>
        <a:lstStyle/>
        <a:p>
          <a:pPr>
            <a:lnSpc>
              <a:spcPct val="100000"/>
            </a:lnSpc>
          </a:pPr>
          <a:r>
            <a:rPr lang="en-US"/>
            <a:t>Absence of systematic </a:t>
          </a:r>
          <a:r>
            <a:rPr lang="en-US" b="1"/>
            <a:t>difference in the algorithm’s output </a:t>
          </a:r>
          <a:r>
            <a:rPr lang="en-US"/>
            <a:t>for a certain class of individuals.</a:t>
          </a:r>
        </a:p>
      </dgm:t>
    </dgm:pt>
    <dgm:pt modelId="{74B38A46-067A-47C2-9857-C585C73F728D}" type="parTrans" cxnId="{643732D4-E7A5-4F5C-B003-5167D42AA748}">
      <dgm:prSet/>
      <dgm:spPr/>
      <dgm:t>
        <a:bodyPr/>
        <a:lstStyle/>
        <a:p>
          <a:endParaRPr lang="en-US"/>
        </a:p>
      </dgm:t>
    </dgm:pt>
    <dgm:pt modelId="{04CFF45B-A081-46AA-B0BC-E39449B7018B}" type="sibTrans" cxnId="{643732D4-E7A5-4F5C-B003-5167D42AA748}">
      <dgm:prSet/>
      <dgm:spPr/>
      <dgm:t>
        <a:bodyPr/>
        <a:lstStyle/>
        <a:p>
          <a:endParaRPr lang="en-US"/>
        </a:p>
      </dgm:t>
    </dgm:pt>
    <dgm:pt modelId="{1DBD3ECA-C57F-4D96-9797-991164A4D0CF}">
      <dgm:prSet/>
      <dgm:spPr/>
      <dgm:t>
        <a:bodyPr/>
        <a:lstStyle/>
        <a:p>
          <a:pPr>
            <a:lnSpc>
              <a:spcPct val="100000"/>
            </a:lnSpc>
          </a:pPr>
          <a:r>
            <a:rPr lang="en-US"/>
            <a:t>Absence of systematic </a:t>
          </a:r>
          <a:r>
            <a:rPr lang="en-US" b="1"/>
            <a:t>difference in the accrual of benefits</a:t>
          </a:r>
          <a:r>
            <a:rPr lang="en-US"/>
            <a:t>.</a:t>
          </a:r>
        </a:p>
      </dgm:t>
    </dgm:pt>
    <dgm:pt modelId="{0697AE04-038F-4F03-86A6-4507F7825C5B}" type="parTrans" cxnId="{EB1DF220-B4D4-4270-A3BD-210519F716B2}">
      <dgm:prSet/>
      <dgm:spPr/>
      <dgm:t>
        <a:bodyPr/>
        <a:lstStyle/>
        <a:p>
          <a:endParaRPr lang="en-US"/>
        </a:p>
      </dgm:t>
    </dgm:pt>
    <dgm:pt modelId="{E6276BC1-F8F3-4688-A90B-0257544EB498}" type="sibTrans" cxnId="{EB1DF220-B4D4-4270-A3BD-210519F716B2}">
      <dgm:prSet/>
      <dgm:spPr/>
      <dgm:t>
        <a:bodyPr/>
        <a:lstStyle/>
        <a:p>
          <a:endParaRPr lang="en-US"/>
        </a:p>
      </dgm:t>
    </dgm:pt>
    <dgm:pt modelId="{B42AA169-72C5-4FF1-A4A9-0B6E0839A6EA}">
      <dgm:prSet/>
      <dgm:spPr/>
      <dgm:t>
        <a:bodyPr/>
        <a:lstStyle/>
        <a:p>
          <a:pPr>
            <a:lnSpc>
              <a:spcPct val="100000"/>
            </a:lnSpc>
          </a:pPr>
          <a:r>
            <a:rPr lang="en-US"/>
            <a:t>Fixing systematic different in the algorithm output is not enough to ensure equal accrual of benefit</a:t>
          </a:r>
        </a:p>
      </dgm:t>
    </dgm:pt>
    <dgm:pt modelId="{93370A47-03A0-4A83-88D6-C53B7E17627E}" type="parTrans" cxnId="{96C96521-BC32-4795-8175-7EE1D6FFD0FC}">
      <dgm:prSet/>
      <dgm:spPr/>
      <dgm:t>
        <a:bodyPr/>
        <a:lstStyle/>
        <a:p>
          <a:endParaRPr lang="en-US"/>
        </a:p>
      </dgm:t>
    </dgm:pt>
    <dgm:pt modelId="{B5148D01-BF2C-4900-AB54-9FE0BF20344A}" type="sibTrans" cxnId="{96C96521-BC32-4795-8175-7EE1D6FFD0FC}">
      <dgm:prSet/>
      <dgm:spPr/>
      <dgm:t>
        <a:bodyPr/>
        <a:lstStyle/>
        <a:p>
          <a:endParaRPr lang="en-US"/>
        </a:p>
      </dgm:t>
    </dgm:pt>
    <dgm:pt modelId="{D22690ED-298F-441C-9CEB-EAA593810C04}" type="pres">
      <dgm:prSet presAssocID="{4F790D12-6DF5-4E14-801B-80A7E533649B}" presName="root" presStyleCnt="0">
        <dgm:presLayoutVars>
          <dgm:dir/>
          <dgm:resizeHandles val="exact"/>
        </dgm:presLayoutVars>
      </dgm:prSet>
      <dgm:spPr/>
    </dgm:pt>
    <dgm:pt modelId="{10FA8615-4177-4373-8F1B-DBE8380451C8}" type="pres">
      <dgm:prSet presAssocID="{9CBAEDBE-CFB9-4504-BA83-2DFC416AB90E}" presName="compNode" presStyleCnt="0"/>
      <dgm:spPr/>
    </dgm:pt>
    <dgm:pt modelId="{C7DDB0F8-BE73-4AB1-B8BC-9D41F486445E}" type="pres">
      <dgm:prSet presAssocID="{9CBAEDBE-CFB9-4504-BA83-2DFC416AB90E}" presName="bgRect" presStyleLbl="bgShp" presStyleIdx="0" presStyleCnt="3"/>
      <dgm:spPr/>
    </dgm:pt>
    <dgm:pt modelId="{82512B94-2D89-4297-8DEC-606F96E0E1B2}" type="pres">
      <dgm:prSet presAssocID="{9CBAEDBE-CFB9-4504-BA83-2DFC416AB90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EEB057FA-FCAE-4D12-AF81-DB772C62C0D6}" type="pres">
      <dgm:prSet presAssocID="{9CBAEDBE-CFB9-4504-BA83-2DFC416AB90E}" presName="spaceRect" presStyleCnt="0"/>
      <dgm:spPr/>
    </dgm:pt>
    <dgm:pt modelId="{18C099E9-CEB2-45EB-95CE-527C33FDD683}" type="pres">
      <dgm:prSet presAssocID="{9CBAEDBE-CFB9-4504-BA83-2DFC416AB90E}" presName="parTx" presStyleLbl="revTx" presStyleIdx="0" presStyleCnt="3">
        <dgm:presLayoutVars>
          <dgm:chMax val="0"/>
          <dgm:chPref val="0"/>
        </dgm:presLayoutVars>
      </dgm:prSet>
      <dgm:spPr/>
    </dgm:pt>
    <dgm:pt modelId="{1AEB9AC6-3222-484A-A139-275F2C6A3ED6}" type="pres">
      <dgm:prSet presAssocID="{04CFF45B-A081-46AA-B0BC-E39449B7018B}" presName="sibTrans" presStyleCnt="0"/>
      <dgm:spPr/>
    </dgm:pt>
    <dgm:pt modelId="{2F3B70D7-BD1C-431E-A261-15E684F5CF95}" type="pres">
      <dgm:prSet presAssocID="{1DBD3ECA-C57F-4D96-9797-991164A4D0CF}" presName="compNode" presStyleCnt="0"/>
      <dgm:spPr/>
    </dgm:pt>
    <dgm:pt modelId="{0EB121C0-ACCE-4706-84CC-8A510CB75EF5}" type="pres">
      <dgm:prSet presAssocID="{1DBD3ECA-C57F-4D96-9797-991164A4D0CF}" presName="bgRect" presStyleLbl="bgShp" presStyleIdx="1" presStyleCnt="3"/>
      <dgm:spPr/>
    </dgm:pt>
    <dgm:pt modelId="{DAED0F7C-2851-4915-AEFF-E1B5C2DBFF85}" type="pres">
      <dgm:prSet presAssocID="{1DBD3ECA-C57F-4D96-9797-991164A4D0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6DCCD0E-0A95-4AF1-9ECF-F06BAF2E3D10}" type="pres">
      <dgm:prSet presAssocID="{1DBD3ECA-C57F-4D96-9797-991164A4D0CF}" presName="spaceRect" presStyleCnt="0"/>
      <dgm:spPr/>
    </dgm:pt>
    <dgm:pt modelId="{7B75A940-859D-4DD0-9D43-EB0168425E54}" type="pres">
      <dgm:prSet presAssocID="{1DBD3ECA-C57F-4D96-9797-991164A4D0CF}" presName="parTx" presStyleLbl="revTx" presStyleIdx="1" presStyleCnt="3">
        <dgm:presLayoutVars>
          <dgm:chMax val="0"/>
          <dgm:chPref val="0"/>
        </dgm:presLayoutVars>
      </dgm:prSet>
      <dgm:spPr/>
    </dgm:pt>
    <dgm:pt modelId="{9D19AE9B-4611-4D48-9338-14E8B7810BD2}" type="pres">
      <dgm:prSet presAssocID="{E6276BC1-F8F3-4688-A90B-0257544EB498}" presName="sibTrans" presStyleCnt="0"/>
      <dgm:spPr/>
    </dgm:pt>
    <dgm:pt modelId="{7DA53998-675A-48BD-A463-2ABAB7F4D028}" type="pres">
      <dgm:prSet presAssocID="{B42AA169-72C5-4FF1-A4A9-0B6E0839A6EA}" presName="compNode" presStyleCnt="0"/>
      <dgm:spPr/>
    </dgm:pt>
    <dgm:pt modelId="{A7634C87-485B-4E96-8987-DFFEC103410D}" type="pres">
      <dgm:prSet presAssocID="{B42AA169-72C5-4FF1-A4A9-0B6E0839A6EA}" presName="bgRect" presStyleLbl="bgShp" presStyleIdx="2" presStyleCnt="3"/>
      <dgm:spPr/>
    </dgm:pt>
    <dgm:pt modelId="{C91C4C41-D8A4-47B4-875E-3E32C02DE7F7}" type="pres">
      <dgm:prSet presAssocID="{B42AA169-72C5-4FF1-A4A9-0B6E0839A6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A1770419-7A2B-40E3-93B3-F722C753DC27}" type="pres">
      <dgm:prSet presAssocID="{B42AA169-72C5-4FF1-A4A9-0B6E0839A6EA}" presName="spaceRect" presStyleCnt="0"/>
      <dgm:spPr/>
    </dgm:pt>
    <dgm:pt modelId="{7EC0C2EA-3F1A-4D9E-B392-EFC54F289E8C}" type="pres">
      <dgm:prSet presAssocID="{B42AA169-72C5-4FF1-A4A9-0B6E0839A6EA}" presName="parTx" presStyleLbl="revTx" presStyleIdx="2" presStyleCnt="3">
        <dgm:presLayoutVars>
          <dgm:chMax val="0"/>
          <dgm:chPref val="0"/>
        </dgm:presLayoutVars>
      </dgm:prSet>
      <dgm:spPr/>
    </dgm:pt>
  </dgm:ptLst>
  <dgm:cxnLst>
    <dgm:cxn modelId="{EB1DF220-B4D4-4270-A3BD-210519F716B2}" srcId="{4F790D12-6DF5-4E14-801B-80A7E533649B}" destId="{1DBD3ECA-C57F-4D96-9797-991164A4D0CF}" srcOrd="1" destOrd="0" parTransId="{0697AE04-038F-4F03-86A6-4507F7825C5B}" sibTransId="{E6276BC1-F8F3-4688-A90B-0257544EB498}"/>
    <dgm:cxn modelId="{96C96521-BC32-4795-8175-7EE1D6FFD0FC}" srcId="{4F790D12-6DF5-4E14-801B-80A7E533649B}" destId="{B42AA169-72C5-4FF1-A4A9-0B6E0839A6EA}" srcOrd="2" destOrd="0" parTransId="{93370A47-03A0-4A83-88D6-C53B7E17627E}" sibTransId="{B5148D01-BF2C-4900-AB54-9FE0BF20344A}"/>
    <dgm:cxn modelId="{1CA53545-9D69-4C98-9F9A-FBA7B6D20534}" type="presOf" srcId="{1DBD3ECA-C57F-4D96-9797-991164A4D0CF}" destId="{7B75A940-859D-4DD0-9D43-EB0168425E54}" srcOrd="0" destOrd="0" presId="urn:microsoft.com/office/officeart/2018/2/layout/IconVerticalSolidList"/>
    <dgm:cxn modelId="{92781B88-27AC-4A30-B646-5D11E52A2A3B}" type="presOf" srcId="{B42AA169-72C5-4FF1-A4A9-0B6E0839A6EA}" destId="{7EC0C2EA-3F1A-4D9E-B392-EFC54F289E8C}" srcOrd="0" destOrd="0" presId="urn:microsoft.com/office/officeart/2018/2/layout/IconVerticalSolidList"/>
    <dgm:cxn modelId="{1AC81795-5C74-49F4-A1FE-070FC729297B}" type="presOf" srcId="{4F790D12-6DF5-4E14-801B-80A7E533649B}" destId="{D22690ED-298F-441C-9CEB-EAA593810C04}" srcOrd="0" destOrd="0" presId="urn:microsoft.com/office/officeart/2018/2/layout/IconVerticalSolidList"/>
    <dgm:cxn modelId="{68A9C2AB-071A-4A0C-836B-490C6A9CF4A3}" type="presOf" srcId="{9CBAEDBE-CFB9-4504-BA83-2DFC416AB90E}" destId="{18C099E9-CEB2-45EB-95CE-527C33FDD683}" srcOrd="0" destOrd="0" presId="urn:microsoft.com/office/officeart/2018/2/layout/IconVerticalSolidList"/>
    <dgm:cxn modelId="{643732D4-E7A5-4F5C-B003-5167D42AA748}" srcId="{4F790D12-6DF5-4E14-801B-80A7E533649B}" destId="{9CBAEDBE-CFB9-4504-BA83-2DFC416AB90E}" srcOrd="0" destOrd="0" parTransId="{74B38A46-067A-47C2-9857-C585C73F728D}" sibTransId="{04CFF45B-A081-46AA-B0BC-E39449B7018B}"/>
    <dgm:cxn modelId="{F3F54307-3ED8-4C37-B808-5A96F4296C25}" type="presParOf" srcId="{D22690ED-298F-441C-9CEB-EAA593810C04}" destId="{10FA8615-4177-4373-8F1B-DBE8380451C8}" srcOrd="0" destOrd="0" presId="urn:microsoft.com/office/officeart/2018/2/layout/IconVerticalSolidList"/>
    <dgm:cxn modelId="{D8E12C3E-CD7D-4D86-9825-55594A0E7B61}" type="presParOf" srcId="{10FA8615-4177-4373-8F1B-DBE8380451C8}" destId="{C7DDB0F8-BE73-4AB1-B8BC-9D41F486445E}" srcOrd="0" destOrd="0" presId="urn:microsoft.com/office/officeart/2018/2/layout/IconVerticalSolidList"/>
    <dgm:cxn modelId="{EA15C43A-AE0A-40DC-8450-93E46E3ACE1E}" type="presParOf" srcId="{10FA8615-4177-4373-8F1B-DBE8380451C8}" destId="{82512B94-2D89-4297-8DEC-606F96E0E1B2}" srcOrd="1" destOrd="0" presId="urn:microsoft.com/office/officeart/2018/2/layout/IconVerticalSolidList"/>
    <dgm:cxn modelId="{06010CBD-F7B4-4843-949C-4A618B719840}" type="presParOf" srcId="{10FA8615-4177-4373-8F1B-DBE8380451C8}" destId="{EEB057FA-FCAE-4D12-AF81-DB772C62C0D6}" srcOrd="2" destOrd="0" presId="urn:microsoft.com/office/officeart/2018/2/layout/IconVerticalSolidList"/>
    <dgm:cxn modelId="{352BAC36-E6E0-49B0-AC86-28937D6A5C1A}" type="presParOf" srcId="{10FA8615-4177-4373-8F1B-DBE8380451C8}" destId="{18C099E9-CEB2-45EB-95CE-527C33FDD683}" srcOrd="3" destOrd="0" presId="urn:microsoft.com/office/officeart/2018/2/layout/IconVerticalSolidList"/>
    <dgm:cxn modelId="{BF349C0A-529C-416C-93E9-5EE3B57BC611}" type="presParOf" srcId="{D22690ED-298F-441C-9CEB-EAA593810C04}" destId="{1AEB9AC6-3222-484A-A139-275F2C6A3ED6}" srcOrd="1" destOrd="0" presId="urn:microsoft.com/office/officeart/2018/2/layout/IconVerticalSolidList"/>
    <dgm:cxn modelId="{E55A6A76-59AE-48DB-A0CD-955028C2B07B}" type="presParOf" srcId="{D22690ED-298F-441C-9CEB-EAA593810C04}" destId="{2F3B70D7-BD1C-431E-A261-15E684F5CF95}" srcOrd="2" destOrd="0" presId="urn:microsoft.com/office/officeart/2018/2/layout/IconVerticalSolidList"/>
    <dgm:cxn modelId="{A7709853-B1E2-4446-B0A5-FA4975418724}" type="presParOf" srcId="{2F3B70D7-BD1C-431E-A261-15E684F5CF95}" destId="{0EB121C0-ACCE-4706-84CC-8A510CB75EF5}" srcOrd="0" destOrd="0" presId="urn:microsoft.com/office/officeart/2018/2/layout/IconVerticalSolidList"/>
    <dgm:cxn modelId="{686C0464-5764-4CCF-B933-8D3A5F3B73F2}" type="presParOf" srcId="{2F3B70D7-BD1C-431E-A261-15E684F5CF95}" destId="{DAED0F7C-2851-4915-AEFF-E1B5C2DBFF85}" srcOrd="1" destOrd="0" presId="urn:microsoft.com/office/officeart/2018/2/layout/IconVerticalSolidList"/>
    <dgm:cxn modelId="{2B3BBF24-F817-4CA3-A829-6FDBA8CF19EA}" type="presParOf" srcId="{2F3B70D7-BD1C-431E-A261-15E684F5CF95}" destId="{E6DCCD0E-0A95-4AF1-9ECF-F06BAF2E3D10}" srcOrd="2" destOrd="0" presId="urn:microsoft.com/office/officeart/2018/2/layout/IconVerticalSolidList"/>
    <dgm:cxn modelId="{16F5F741-3EA5-4028-901A-8B67D541C8CA}" type="presParOf" srcId="{2F3B70D7-BD1C-431E-A261-15E684F5CF95}" destId="{7B75A940-859D-4DD0-9D43-EB0168425E54}" srcOrd="3" destOrd="0" presId="urn:microsoft.com/office/officeart/2018/2/layout/IconVerticalSolidList"/>
    <dgm:cxn modelId="{FC906856-C21D-4AEA-AE1D-C98A165F7382}" type="presParOf" srcId="{D22690ED-298F-441C-9CEB-EAA593810C04}" destId="{9D19AE9B-4611-4D48-9338-14E8B7810BD2}" srcOrd="3" destOrd="0" presId="urn:microsoft.com/office/officeart/2018/2/layout/IconVerticalSolidList"/>
    <dgm:cxn modelId="{EFD603FF-0991-4A5C-823D-DEDB7C7E61BD}" type="presParOf" srcId="{D22690ED-298F-441C-9CEB-EAA593810C04}" destId="{7DA53998-675A-48BD-A463-2ABAB7F4D028}" srcOrd="4" destOrd="0" presId="urn:microsoft.com/office/officeart/2018/2/layout/IconVerticalSolidList"/>
    <dgm:cxn modelId="{19B60457-AF97-47F1-A230-75D230149061}" type="presParOf" srcId="{7DA53998-675A-48BD-A463-2ABAB7F4D028}" destId="{A7634C87-485B-4E96-8987-DFFEC103410D}" srcOrd="0" destOrd="0" presId="urn:microsoft.com/office/officeart/2018/2/layout/IconVerticalSolidList"/>
    <dgm:cxn modelId="{4492BC30-FE58-410C-91E3-EC55147D73CA}" type="presParOf" srcId="{7DA53998-675A-48BD-A463-2ABAB7F4D028}" destId="{C91C4C41-D8A4-47B4-875E-3E32C02DE7F7}" srcOrd="1" destOrd="0" presId="urn:microsoft.com/office/officeart/2018/2/layout/IconVerticalSolidList"/>
    <dgm:cxn modelId="{E927A77B-79F1-4E10-8965-39C80891F5A6}" type="presParOf" srcId="{7DA53998-675A-48BD-A463-2ABAB7F4D028}" destId="{A1770419-7A2B-40E3-93B3-F722C753DC27}" srcOrd="2" destOrd="0" presId="urn:microsoft.com/office/officeart/2018/2/layout/IconVerticalSolidList"/>
    <dgm:cxn modelId="{035FB826-5D3B-499E-910E-43AB13ECEAB7}" type="presParOf" srcId="{7DA53998-675A-48BD-A463-2ABAB7F4D028}" destId="{7EC0C2EA-3F1A-4D9E-B392-EFC54F289E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BAE77-F3A3-974B-838E-B76AC4DC6006}" type="doc">
      <dgm:prSet loTypeId="urn:microsoft.com/office/officeart/2005/8/layout/chevron2" loCatId="" qsTypeId="urn:microsoft.com/office/officeart/2005/8/quickstyle/simple1" qsCatId="simple" csTypeId="urn:microsoft.com/office/officeart/2005/8/colors/colorful1" csCatId="colorful" phldr="1"/>
      <dgm:spPr/>
      <dgm:t>
        <a:bodyPr/>
        <a:lstStyle/>
        <a:p>
          <a:endParaRPr lang="en-US"/>
        </a:p>
      </dgm:t>
    </dgm:pt>
    <dgm:pt modelId="{4D63CDD0-0071-5448-BC9B-2AA69B422113}">
      <dgm:prSet phldrT="[Text]" custT="1"/>
      <dgm:spPr/>
      <dgm:t>
        <a:bodyPr/>
        <a:lstStyle/>
        <a:p>
          <a:r>
            <a:rPr lang="en-US" sz="2100" b="0" i="0" dirty="0">
              <a:latin typeface="Source Sans Pro Light" panose="020B0403030403020204" pitchFamily="34" charset="0"/>
              <a:ea typeface="Source Sans Pro Light" panose="020B0403030403020204" pitchFamily="34" charset="0"/>
            </a:rPr>
            <a:t>1</a:t>
          </a:r>
        </a:p>
      </dgm:t>
    </dgm:pt>
    <dgm:pt modelId="{83703367-A837-B14A-8954-A1B2F4292E48}" type="parTrans" cxnId="{61936B72-44CB-0440-8D1F-5DAE0F3BB909}">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23CF6362-C464-AF41-8E8D-8A03BDC8202A}" type="sibTrans" cxnId="{61936B72-44CB-0440-8D1F-5DAE0F3BB909}">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EC8ADD29-0DD6-5C44-9FC2-A2EF9BC81DC6}">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Differentiate between and give examples of categories of research questions and the study designs used to address them</a:t>
          </a:r>
        </a:p>
      </dgm:t>
    </dgm:pt>
    <dgm:pt modelId="{359C663D-CFD8-0B49-9180-688066696884}" type="parTrans" cxnId="{643F67EA-E967-9F43-9DA1-CCC6556A067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DA4B9336-87CE-8244-AF9F-59B3FA987C27}" type="sibTrans" cxnId="{643F67EA-E967-9F43-9DA1-CCC6556A067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84BE15E7-7DE0-8546-A79B-FD6F786AC229}">
      <dgm:prSet phldrT="[Text]"/>
      <dgm:spPr/>
      <dgm:t>
        <a:bodyPr/>
        <a:lstStyle/>
        <a:p>
          <a:r>
            <a:rPr lang="en-US" b="0" i="0" dirty="0">
              <a:latin typeface="Source Sans Pro Light" panose="020B0403030403020204" pitchFamily="34" charset="0"/>
              <a:ea typeface="Source Sans Pro Light" panose="020B0403030403020204" pitchFamily="34" charset="0"/>
            </a:rPr>
            <a:t>2</a:t>
          </a:r>
        </a:p>
      </dgm:t>
    </dgm:pt>
    <dgm:pt modelId="{1C103A31-5BEA-0C4F-9CD3-2FB4A0B8434F}" type="parTrans" cxnId="{143FD623-79E0-224A-90EA-276428F31C1F}">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7A4A72C8-0BBF-AE4C-BD4B-CE89F0E81D83}" type="sibTrans" cxnId="{143FD623-79E0-224A-90EA-276428F31C1F}">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4003E425-BFF7-2A44-A7B6-8C23776BDB60}">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Describe common healthcare data sources and their relative advantages and limitations</a:t>
          </a:r>
        </a:p>
      </dgm:t>
    </dgm:pt>
    <dgm:pt modelId="{ACC5ECB6-7F75-1C4E-A864-F427A49A45A7}" type="parTrans" cxnId="{C2CCAA12-CE1E-414E-9247-7C6C41F18E8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55041D2F-DD13-5746-A3F8-7C0F647AE096}" type="sibTrans" cxnId="{C2CCAA12-CE1E-414E-9247-7C6C41F18E83}">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C43577DD-4C58-9341-985F-EB3B6E7C9B72}">
      <dgm:prSet phldrT="[Text]"/>
      <dgm:spPr/>
      <dgm:t>
        <a:bodyPr/>
        <a:lstStyle/>
        <a:p>
          <a:r>
            <a:rPr lang="en-US" b="0" i="0" dirty="0">
              <a:latin typeface="Source Sans Pro Light" panose="020B0403030403020204" pitchFamily="34" charset="0"/>
              <a:ea typeface="Source Sans Pro Light" panose="020B0403030403020204" pitchFamily="34" charset="0"/>
            </a:rPr>
            <a:t>3</a:t>
          </a:r>
        </a:p>
      </dgm:t>
    </dgm:pt>
    <dgm:pt modelId="{C5E6F1D2-9834-4C48-80DE-A621115E8143}" type="parTrans" cxnId="{15839B3A-FB82-8C4B-AB3A-F67D70C0FB91}">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11F3DD8C-1F57-A14B-8BB6-F967B670DB6A}" type="sibTrans" cxnId="{15839B3A-FB82-8C4B-AB3A-F67D70C0FB91}">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738729E1-A410-864E-AC2E-B2661939B464}">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Extract and transform various kinds of clinical data to create analysis-ready datasets</a:t>
          </a:r>
        </a:p>
      </dgm:t>
    </dgm:pt>
    <dgm:pt modelId="{FC09F9FC-1B4C-D74C-A606-0E175B6B83D1}" type="parTrans" cxnId="{E10F5FD1-A130-0047-BC4C-708F5117E928}">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5404CD20-DD90-DA48-A7B5-CB1F562FE94D}" type="sibTrans" cxnId="{E10F5FD1-A130-0047-BC4C-708F5117E928}">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AD8CDAE3-5091-6C49-82E5-9041934E3BE5}">
      <dgm:prSet phldrT="[Text]"/>
      <dgm:spPr/>
      <dgm:t>
        <a:bodyPr/>
        <a:lstStyle/>
        <a:p>
          <a:r>
            <a:rPr lang="en-US" b="0" i="0" dirty="0">
              <a:latin typeface="Source Sans Pro Light" panose="020B0403030403020204" pitchFamily="34" charset="0"/>
              <a:ea typeface="Source Sans Pro Light" panose="020B0403030403020204" pitchFamily="34" charset="0"/>
            </a:rPr>
            <a:t>4</a:t>
          </a:r>
        </a:p>
      </dgm:t>
    </dgm:pt>
    <dgm:pt modelId="{3E89494D-4F40-AE4F-936A-4F1D1F279320}" type="parTrans" cxnId="{8810083D-781D-D640-9B45-216B113F3FC0}">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9DD7436D-D013-D242-A777-9A1F33017FC2}" type="sibTrans" cxnId="{8810083D-781D-D640-9B45-216B113F3FC0}">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4B053317-5C81-554C-AC47-BCF65FE2F22A}">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Design and execute an analysis of a clinical dataset based on your familiarity with the workings, applicability, and limitations of common statistical methods</a:t>
          </a:r>
        </a:p>
      </dgm:t>
    </dgm:pt>
    <dgm:pt modelId="{8D41E3E7-0C11-A64B-A88E-B72AB1AC9BA9}" type="parTrans" cxnId="{43D9ACF6-A90E-AE43-89D4-A908BC68A5BE}">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D1776282-219D-FE47-9D5E-7BBE03482038}" type="sibTrans" cxnId="{43D9ACF6-A90E-AE43-89D4-A908BC68A5BE}">
      <dgm:prSet/>
      <dgm:spPr/>
      <dgm:t>
        <a:bodyPr/>
        <a:lstStyle/>
        <a:p>
          <a:endParaRPr lang="en-US" b="0" i="0">
            <a:latin typeface="Source Sans Pro Light" panose="020B0403030403020204" pitchFamily="34" charset="0"/>
            <a:ea typeface="Source Sans Pro Light" panose="020B0403030403020204" pitchFamily="34" charset="0"/>
          </a:endParaRPr>
        </a:p>
      </dgm:t>
    </dgm:pt>
    <dgm:pt modelId="{44AA4FFA-0E7C-2349-8D46-F470D187922D}">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Leverage your knowledge of 1-4 to evaluate and critique published research</a:t>
          </a:r>
        </a:p>
      </dgm:t>
    </dgm:pt>
    <dgm:pt modelId="{9EAD992A-6512-E14B-A93E-3655E22D9B1A}" type="parTrans" cxnId="{860683FB-2898-F749-9DBF-90F4FF6838F7}">
      <dgm:prSet/>
      <dgm:spPr/>
      <dgm:t>
        <a:bodyPr/>
        <a:lstStyle/>
        <a:p>
          <a:endParaRPr lang="en-US"/>
        </a:p>
      </dgm:t>
    </dgm:pt>
    <dgm:pt modelId="{3959BF27-F96D-F848-A9C3-471926FD9B49}" type="sibTrans" cxnId="{860683FB-2898-F749-9DBF-90F4FF6838F7}">
      <dgm:prSet/>
      <dgm:spPr/>
      <dgm:t>
        <a:bodyPr/>
        <a:lstStyle/>
        <a:p>
          <a:endParaRPr lang="en-US"/>
        </a:p>
      </dgm:t>
    </dgm:pt>
    <dgm:pt modelId="{A69B3063-1E19-A54F-B091-0C2E8BD28B25}">
      <dgm:prSet phldrT="[Text]"/>
      <dgm:spPr/>
      <dgm:t>
        <a:bodyPr/>
        <a:lstStyle/>
        <a:p>
          <a:pPr marL="0" indent="0">
            <a:buNone/>
            <a:tabLst/>
          </a:pPr>
          <a:r>
            <a:rPr lang="en-US" b="0" i="0" dirty="0">
              <a:latin typeface="Source Sans Pro Light" panose="020B0403030403020204" pitchFamily="34" charset="0"/>
              <a:ea typeface="Source Sans Pro Light" panose="020B0403030403020204" pitchFamily="34" charset="0"/>
            </a:rPr>
            <a:t>5</a:t>
          </a:r>
        </a:p>
      </dgm:t>
    </dgm:pt>
    <dgm:pt modelId="{F7714158-1448-2D49-8403-26FA6B8F1929}" type="parTrans" cxnId="{0CA43412-BC98-9746-A270-8ED2C93F2CFF}">
      <dgm:prSet/>
      <dgm:spPr/>
      <dgm:t>
        <a:bodyPr/>
        <a:lstStyle/>
        <a:p>
          <a:endParaRPr lang="en-US"/>
        </a:p>
      </dgm:t>
    </dgm:pt>
    <dgm:pt modelId="{083B91CA-EC4F-2444-9F72-9CBB7D23B0F3}" type="sibTrans" cxnId="{0CA43412-BC98-9746-A270-8ED2C93F2CFF}">
      <dgm:prSet/>
      <dgm:spPr/>
      <dgm:t>
        <a:bodyPr/>
        <a:lstStyle/>
        <a:p>
          <a:endParaRPr lang="en-US"/>
        </a:p>
      </dgm:t>
    </dgm:pt>
    <dgm:pt modelId="{A0118E9C-D6C6-C942-8A1D-7EB667EF0BC4}" type="pres">
      <dgm:prSet presAssocID="{92CBAE77-F3A3-974B-838E-B76AC4DC6006}" presName="linearFlow" presStyleCnt="0">
        <dgm:presLayoutVars>
          <dgm:dir/>
          <dgm:animLvl val="lvl"/>
          <dgm:resizeHandles val="exact"/>
        </dgm:presLayoutVars>
      </dgm:prSet>
      <dgm:spPr/>
    </dgm:pt>
    <dgm:pt modelId="{D4DC87BF-CD76-874C-A422-BB6E1FD6414F}" type="pres">
      <dgm:prSet presAssocID="{4D63CDD0-0071-5448-BC9B-2AA69B422113}" presName="composite" presStyleCnt="0"/>
      <dgm:spPr/>
    </dgm:pt>
    <dgm:pt modelId="{96271860-A2D5-9F49-A572-0AEBF16F1EAA}" type="pres">
      <dgm:prSet presAssocID="{4D63CDD0-0071-5448-BC9B-2AA69B422113}" presName="parentText" presStyleLbl="alignNode1" presStyleIdx="0" presStyleCnt="5">
        <dgm:presLayoutVars>
          <dgm:chMax val="1"/>
          <dgm:bulletEnabled val="1"/>
        </dgm:presLayoutVars>
      </dgm:prSet>
      <dgm:spPr/>
    </dgm:pt>
    <dgm:pt modelId="{125EB799-681D-1E4C-B30D-75B287074F8D}" type="pres">
      <dgm:prSet presAssocID="{4D63CDD0-0071-5448-BC9B-2AA69B422113}" presName="descendantText" presStyleLbl="alignAcc1" presStyleIdx="0" presStyleCnt="5">
        <dgm:presLayoutVars>
          <dgm:bulletEnabled val="1"/>
        </dgm:presLayoutVars>
      </dgm:prSet>
      <dgm:spPr/>
    </dgm:pt>
    <dgm:pt modelId="{39054635-1D8F-FA47-BC0D-969197930E32}" type="pres">
      <dgm:prSet presAssocID="{23CF6362-C464-AF41-8E8D-8A03BDC8202A}" presName="sp" presStyleCnt="0"/>
      <dgm:spPr/>
    </dgm:pt>
    <dgm:pt modelId="{A2B29950-C698-6848-A464-BF86E5D9971B}" type="pres">
      <dgm:prSet presAssocID="{84BE15E7-7DE0-8546-A79B-FD6F786AC229}" presName="composite" presStyleCnt="0"/>
      <dgm:spPr/>
    </dgm:pt>
    <dgm:pt modelId="{A9ADF792-9B23-9F46-991F-151AAD4B7727}" type="pres">
      <dgm:prSet presAssocID="{84BE15E7-7DE0-8546-A79B-FD6F786AC229}" presName="parentText" presStyleLbl="alignNode1" presStyleIdx="1" presStyleCnt="5">
        <dgm:presLayoutVars>
          <dgm:chMax val="1"/>
          <dgm:bulletEnabled val="1"/>
        </dgm:presLayoutVars>
      </dgm:prSet>
      <dgm:spPr/>
    </dgm:pt>
    <dgm:pt modelId="{AC1DAC3B-437A-A049-BA15-ECE87A2DFBB1}" type="pres">
      <dgm:prSet presAssocID="{84BE15E7-7DE0-8546-A79B-FD6F786AC229}" presName="descendantText" presStyleLbl="alignAcc1" presStyleIdx="1" presStyleCnt="5">
        <dgm:presLayoutVars>
          <dgm:bulletEnabled val="1"/>
        </dgm:presLayoutVars>
      </dgm:prSet>
      <dgm:spPr/>
    </dgm:pt>
    <dgm:pt modelId="{C3020DE1-7AF1-0749-8237-DDA346367FE1}" type="pres">
      <dgm:prSet presAssocID="{7A4A72C8-0BBF-AE4C-BD4B-CE89F0E81D83}" presName="sp" presStyleCnt="0"/>
      <dgm:spPr/>
    </dgm:pt>
    <dgm:pt modelId="{F24EB914-270A-F945-9597-85B26DD852DC}" type="pres">
      <dgm:prSet presAssocID="{C43577DD-4C58-9341-985F-EB3B6E7C9B72}" presName="composite" presStyleCnt="0"/>
      <dgm:spPr/>
    </dgm:pt>
    <dgm:pt modelId="{9201F92D-0789-9545-BA4A-18D9A7BC6174}" type="pres">
      <dgm:prSet presAssocID="{C43577DD-4C58-9341-985F-EB3B6E7C9B72}" presName="parentText" presStyleLbl="alignNode1" presStyleIdx="2" presStyleCnt="5">
        <dgm:presLayoutVars>
          <dgm:chMax val="1"/>
          <dgm:bulletEnabled val="1"/>
        </dgm:presLayoutVars>
      </dgm:prSet>
      <dgm:spPr/>
    </dgm:pt>
    <dgm:pt modelId="{D45AACB0-D23D-FB43-B8A5-09B1F83CCCC7}" type="pres">
      <dgm:prSet presAssocID="{C43577DD-4C58-9341-985F-EB3B6E7C9B72}" presName="descendantText" presStyleLbl="alignAcc1" presStyleIdx="2" presStyleCnt="5">
        <dgm:presLayoutVars>
          <dgm:bulletEnabled val="1"/>
        </dgm:presLayoutVars>
      </dgm:prSet>
      <dgm:spPr/>
    </dgm:pt>
    <dgm:pt modelId="{DC67A7B0-F831-3E45-B16F-5AC44AC625DB}" type="pres">
      <dgm:prSet presAssocID="{11F3DD8C-1F57-A14B-8BB6-F967B670DB6A}" presName="sp" presStyleCnt="0"/>
      <dgm:spPr/>
    </dgm:pt>
    <dgm:pt modelId="{3216D6A4-6649-3440-B269-5FA2CE2C38BE}" type="pres">
      <dgm:prSet presAssocID="{AD8CDAE3-5091-6C49-82E5-9041934E3BE5}" presName="composite" presStyleCnt="0"/>
      <dgm:spPr/>
    </dgm:pt>
    <dgm:pt modelId="{EF35A531-1095-684B-B775-296860E2F4BF}" type="pres">
      <dgm:prSet presAssocID="{AD8CDAE3-5091-6C49-82E5-9041934E3BE5}" presName="parentText" presStyleLbl="alignNode1" presStyleIdx="3" presStyleCnt="5">
        <dgm:presLayoutVars>
          <dgm:chMax val="1"/>
          <dgm:bulletEnabled val="1"/>
        </dgm:presLayoutVars>
      </dgm:prSet>
      <dgm:spPr/>
    </dgm:pt>
    <dgm:pt modelId="{A6F0D077-E13D-EB4D-8F77-B754A1E8E64D}" type="pres">
      <dgm:prSet presAssocID="{AD8CDAE3-5091-6C49-82E5-9041934E3BE5}" presName="descendantText" presStyleLbl="alignAcc1" presStyleIdx="3" presStyleCnt="5">
        <dgm:presLayoutVars>
          <dgm:bulletEnabled val="1"/>
        </dgm:presLayoutVars>
      </dgm:prSet>
      <dgm:spPr/>
    </dgm:pt>
    <dgm:pt modelId="{F9E8F308-2142-854D-8979-C04AA69134BA}" type="pres">
      <dgm:prSet presAssocID="{9DD7436D-D013-D242-A777-9A1F33017FC2}" presName="sp" presStyleCnt="0"/>
      <dgm:spPr/>
    </dgm:pt>
    <dgm:pt modelId="{3242999A-277B-0242-82FF-E40ECEE89785}" type="pres">
      <dgm:prSet presAssocID="{A69B3063-1E19-A54F-B091-0C2E8BD28B25}" presName="composite" presStyleCnt="0"/>
      <dgm:spPr/>
    </dgm:pt>
    <dgm:pt modelId="{D860546C-F748-3E46-BB73-A54F17C186D7}" type="pres">
      <dgm:prSet presAssocID="{A69B3063-1E19-A54F-B091-0C2E8BD28B25}" presName="parentText" presStyleLbl="alignNode1" presStyleIdx="4" presStyleCnt="5">
        <dgm:presLayoutVars>
          <dgm:chMax val="1"/>
          <dgm:bulletEnabled val="1"/>
        </dgm:presLayoutVars>
      </dgm:prSet>
      <dgm:spPr/>
    </dgm:pt>
    <dgm:pt modelId="{5E295907-2818-3F46-A469-F9FF95BD83ED}" type="pres">
      <dgm:prSet presAssocID="{A69B3063-1E19-A54F-B091-0C2E8BD28B25}" presName="descendantText" presStyleLbl="alignAcc1" presStyleIdx="4" presStyleCnt="5">
        <dgm:presLayoutVars>
          <dgm:bulletEnabled val="1"/>
        </dgm:presLayoutVars>
      </dgm:prSet>
      <dgm:spPr/>
    </dgm:pt>
  </dgm:ptLst>
  <dgm:cxnLst>
    <dgm:cxn modelId="{94CB3A03-67EB-9349-BB2E-6BF62FE6D35A}" type="presOf" srcId="{4D63CDD0-0071-5448-BC9B-2AA69B422113}" destId="{96271860-A2D5-9F49-A572-0AEBF16F1EAA}" srcOrd="0" destOrd="0" presId="urn:microsoft.com/office/officeart/2005/8/layout/chevron2"/>
    <dgm:cxn modelId="{557D0F07-0D26-5A41-882B-A0967E5DF7F2}" type="presOf" srcId="{44AA4FFA-0E7C-2349-8D46-F470D187922D}" destId="{5E295907-2818-3F46-A469-F9FF95BD83ED}" srcOrd="0" destOrd="0" presId="urn:microsoft.com/office/officeart/2005/8/layout/chevron2"/>
    <dgm:cxn modelId="{0CA43412-BC98-9746-A270-8ED2C93F2CFF}" srcId="{92CBAE77-F3A3-974B-838E-B76AC4DC6006}" destId="{A69B3063-1E19-A54F-B091-0C2E8BD28B25}" srcOrd="4" destOrd="0" parTransId="{F7714158-1448-2D49-8403-26FA6B8F1929}" sibTransId="{083B91CA-EC4F-2444-9F72-9CBB7D23B0F3}"/>
    <dgm:cxn modelId="{C2CCAA12-CE1E-414E-9247-7C6C41F18E83}" srcId="{84BE15E7-7DE0-8546-A79B-FD6F786AC229}" destId="{4003E425-BFF7-2A44-A7B6-8C23776BDB60}" srcOrd="0" destOrd="0" parTransId="{ACC5ECB6-7F75-1C4E-A864-F427A49A45A7}" sibTransId="{55041D2F-DD13-5746-A3F8-7C0F647AE096}"/>
    <dgm:cxn modelId="{0557D015-1A9A-334D-9E0C-3D55204716FA}" type="presOf" srcId="{92CBAE77-F3A3-974B-838E-B76AC4DC6006}" destId="{A0118E9C-D6C6-C942-8A1D-7EB667EF0BC4}" srcOrd="0" destOrd="0" presId="urn:microsoft.com/office/officeart/2005/8/layout/chevron2"/>
    <dgm:cxn modelId="{3935A419-1930-1A41-BA09-DDABCD52DFAA}" type="presOf" srcId="{738729E1-A410-864E-AC2E-B2661939B464}" destId="{D45AACB0-D23D-FB43-B8A5-09B1F83CCCC7}" srcOrd="0" destOrd="0" presId="urn:microsoft.com/office/officeart/2005/8/layout/chevron2"/>
    <dgm:cxn modelId="{50503A1B-93C8-324A-ADF5-42A58DDDC674}" type="presOf" srcId="{EC8ADD29-0DD6-5C44-9FC2-A2EF9BC81DC6}" destId="{125EB799-681D-1E4C-B30D-75B287074F8D}" srcOrd="0" destOrd="0" presId="urn:microsoft.com/office/officeart/2005/8/layout/chevron2"/>
    <dgm:cxn modelId="{143FD623-79E0-224A-90EA-276428F31C1F}" srcId="{92CBAE77-F3A3-974B-838E-B76AC4DC6006}" destId="{84BE15E7-7DE0-8546-A79B-FD6F786AC229}" srcOrd="1" destOrd="0" parTransId="{1C103A31-5BEA-0C4F-9CD3-2FB4A0B8434F}" sibTransId="{7A4A72C8-0BBF-AE4C-BD4B-CE89F0E81D83}"/>
    <dgm:cxn modelId="{15839B3A-FB82-8C4B-AB3A-F67D70C0FB91}" srcId="{92CBAE77-F3A3-974B-838E-B76AC4DC6006}" destId="{C43577DD-4C58-9341-985F-EB3B6E7C9B72}" srcOrd="2" destOrd="0" parTransId="{C5E6F1D2-9834-4C48-80DE-A621115E8143}" sibTransId="{11F3DD8C-1F57-A14B-8BB6-F967B670DB6A}"/>
    <dgm:cxn modelId="{8810083D-781D-D640-9B45-216B113F3FC0}" srcId="{92CBAE77-F3A3-974B-838E-B76AC4DC6006}" destId="{AD8CDAE3-5091-6C49-82E5-9041934E3BE5}" srcOrd="3" destOrd="0" parTransId="{3E89494D-4F40-AE4F-936A-4F1D1F279320}" sibTransId="{9DD7436D-D013-D242-A777-9A1F33017FC2}"/>
    <dgm:cxn modelId="{86FF585D-0625-8D4C-8F51-EB09842F5778}" type="presOf" srcId="{A69B3063-1E19-A54F-B091-0C2E8BD28B25}" destId="{D860546C-F748-3E46-BB73-A54F17C186D7}" srcOrd="0" destOrd="0" presId="urn:microsoft.com/office/officeart/2005/8/layout/chevron2"/>
    <dgm:cxn modelId="{6EA2E261-4CC0-4342-B44F-CE9FFA97A2A9}" type="presOf" srcId="{4003E425-BFF7-2A44-A7B6-8C23776BDB60}" destId="{AC1DAC3B-437A-A049-BA15-ECE87A2DFBB1}" srcOrd="0" destOrd="0" presId="urn:microsoft.com/office/officeart/2005/8/layout/chevron2"/>
    <dgm:cxn modelId="{61936B72-44CB-0440-8D1F-5DAE0F3BB909}" srcId="{92CBAE77-F3A3-974B-838E-B76AC4DC6006}" destId="{4D63CDD0-0071-5448-BC9B-2AA69B422113}" srcOrd="0" destOrd="0" parTransId="{83703367-A837-B14A-8954-A1B2F4292E48}" sibTransId="{23CF6362-C464-AF41-8E8D-8A03BDC8202A}"/>
    <dgm:cxn modelId="{5116397A-0C44-AC4D-80A4-409F395BFBB4}" type="presOf" srcId="{C43577DD-4C58-9341-985F-EB3B6E7C9B72}" destId="{9201F92D-0789-9545-BA4A-18D9A7BC6174}" srcOrd="0" destOrd="0" presId="urn:microsoft.com/office/officeart/2005/8/layout/chevron2"/>
    <dgm:cxn modelId="{65232C85-8C13-F145-BF59-88B5262542CD}" type="presOf" srcId="{AD8CDAE3-5091-6C49-82E5-9041934E3BE5}" destId="{EF35A531-1095-684B-B775-296860E2F4BF}" srcOrd="0" destOrd="0" presId="urn:microsoft.com/office/officeart/2005/8/layout/chevron2"/>
    <dgm:cxn modelId="{B74827AC-5EE0-A748-9EFC-2B6E80DB6345}" type="presOf" srcId="{84BE15E7-7DE0-8546-A79B-FD6F786AC229}" destId="{A9ADF792-9B23-9F46-991F-151AAD4B7727}" srcOrd="0" destOrd="0" presId="urn:microsoft.com/office/officeart/2005/8/layout/chevron2"/>
    <dgm:cxn modelId="{E10F5FD1-A130-0047-BC4C-708F5117E928}" srcId="{C43577DD-4C58-9341-985F-EB3B6E7C9B72}" destId="{738729E1-A410-864E-AC2E-B2661939B464}" srcOrd="0" destOrd="0" parTransId="{FC09F9FC-1B4C-D74C-A606-0E175B6B83D1}" sibTransId="{5404CD20-DD90-DA48-A7B5-CB1F562FE94D}"/>
    <dgm:cxn modelId="{8AC2A1E8-8067-0E46-A152-1C4D5A8E0A23}" type="presOf" srcId="{4B053317-5C81-554C-AC47-BCF65FE2F22A}" destId="{A6F0D077-E13D-EB4D-8F77-B754A1E8E64D}" srcOrd="0" destOrd="0" presId="urn:microsoft.com/office/officeart/2005/8/layout/chevron2"/>
    <dgm:cxn modelId="{643F67EA-E967-9F43-9DA1-CCC6556A0673}" srcId="{4D63CDD0-0071-5448-BC9B-2AA69B422113}" destId="{EC8ADD29-0DD6-5C44-9FC2-A2EF9BC81DC6}" srcOrd="0" destOrd="0" parTransId="{359C663D-CFD8-0B49-9180-688066696884}" sibTransId="{DA4B9336-87CE-8244-AF9F-59B3FA987C27}"/>
    <dgm:cxn modelId="{43D9ACF6-A90E-AE43-89D4-A908BC68A5BE}" srcId="{AD8CDAE3-5091-6C49-82E5-9041934E3BE5}" destId="{4B053317-5C81-554C-AC47-BCF65FE2F22A}" srcOrd="0" destOrd="0" parTransId="{8D41E3E7-0C11-A64B-A88E-B72AB1AC9BA9}" sibTransId="{D1776282-219D-FE47-9D5E-7BBE03482038}"/>
    <dgm:cxn modelId="{860683FB-2898-F749-9DBF-90F4FF6838F7}" srcId="{A69B3063-1E19-A54F-B091-0C2E8BD28B25}" destId="{44AA4FFA-0E7C-2349-8D46-F470D187922D}" srcOrd="0" destOrd="0" parTransId="{9EAD992A-6512-E14B-A93E-3655E22D9B1A}" sibTransId="{3959BF27-F96D-F848-A9C3-471926FD9B49}"/>
    <dgm:cxn modelId="{5EF6E6FE-8983-4949-AF18-9006357791F8}" type="presParOf" srcId="{A0118E9C-D6C6-C942-8A1D-7EB667EF0BC4}" destId="{D4DC87BF-CD76-874C-A422-BB6E1FD6414F}" srcOrd="0" destOrd="0" presId="urn:microsoft.com/office/officeart/2005/8/layout/chevron2"/>
    <dgm:cxn modelId="{A870B179-E24C-6B4D-8717-C4EA421E43A8}" type="presParOf" srcId="{D4DC87BF-CD76-874C-A422-BB6E1FD6414F}" destId="{96271860-A2D5-9F49-A572-0AEBF16F1EAA}" srcOrd="0" destOrd="0" presId="urn:microsoft.com/office/officeart/2005/8/layout/chevron2"/>
    <dgm:cxn modelId="{F37305F7-8BCA-DC42-B474-7E8202B1D1CF}" type="presParOf" srcId="{D4DC87BF-CD76-874C-A422-BB6E1FD6414F}" destId="{125EB799-681D-1E4C-B30D-75B287074F8D}" srcOrd="1" destOrd="0" presId="urn:microsoft.com/office/officeart/2005/8/layout/chevron2"/>
    <dgm:cxn modelId="{754B5268-21BB-6E4C-9F21-B988DCD3D3E2}" type="presParOf" srcId="{A0118E9C-D6C6-C942-8A1D-7EB667EF0BC4}" destId="{39054635-1D8F-FA47-BC0D-969197930E32}" srcOrd="1" destOrd="0" presId="urn:microsoft.com/office/officeart/2005/8/layout/chevron2"/>
    <dgm:cxn modelId="{D89A56B3-EC15-A243-A786-EB8B4452C2B1}" type="presParOf" srcId="{A0118E9C-D6C6-C942-8A1D-7EB667EF0BC4}" destId="{A2B29950-C698-6848-A464-BF86E5D9971B}" srcOrd="2" destOrd="0" presId="urn:microsoft.com/office/officeart/2005/8/layout/chevron2"/>
    <dgm:cxn modelId="{F7A4A996-0106-014F-8E9C-7A4D734DC5E1}" type="presParOf" srcId="{A2B29950-C698-6848-A464-BF86E5D9971B}" destId="{A9ADF792-9B23-9F46-991F-151AAD4B7727}" srcOrd="0" destOrd="0" presId="urn:microsoft.com/office/officeart/2005/8/layout/chevron2"/>
    <dgm:cxn modelId="{4F0F02C6-346E-A848-AC74-D789DEBFF2CB}" type="presParOf" srcId="{A2B29950-C698-6848-A464-BF86E5D9971B}" destId="{AC1DAC3B-437A-A049-BA15-ECE87A2DFBB1}" srcOrd="1" destOrd="0" presId="urn:microsoft.com/office/officeart/2005/8/layout/chevron2"/>
    <dgm:cxn modelId="{271B5539-321D-5245-8B51-4CF7F1A56334}" type="presParOf" srcId="{A0118E9C-D6C6-C942-8A1D-7EB667EF0BC4}" destId="{C3020DE1-7AF1-0749-8237-DDA346367FE1}" srcOrd="3" destOrd="0" presId="urn:microsoft.com/office/officeart/2005/8/layout/chevron2"/>
    <dgm:cxn modelId="{95596619-AE07-7D4E-B017-81EB2357112F}" type="presParOf" srcId="{A0118E9C-D6C6-C942-8A1D-7EB667EF0BC4}" destId="{F24EB914-270A-F945-9597-85B26DD852DC}" srcOrd="4" destOrd="0" presId="urn:microsoft.com/office/officeart/2005/8/layout/chevron2"/>
    <dgm:cxn modelId="{8F1D1655-72F3-524B-8F96-B103D6779A24}" type="presParOf" srcId="{F24EB914-270A-F945-9597-85B26DD852DC}" destId="{9201F92D-0789-9545-BA4A-18D9A7BC6174}" srcOrd="0" destOrd="0" presId="urn:microsoft.com/office/officeart/2005/8/layout/chevron2"/>
    <dgm:cxn modelId="{CCA96751-5C50-264F-BC7E-084E752F4D9E}" type="presParOf" srcId="{F24EB914-270A-F945-9597-85B26DD852DC}" destId="{D45AACB0-D23D-FB43-B8A5-09B1F83CCCC7}" srcOrd="1" destOrd="0" presId="urn:microsoft.com/office/officeart/2005/8/layout/chevron2"/>
    <dgm:cxn modelId="{8462085A-5179-F840-AF47-77E79EECEA66}" type="presParOf" srcId="{A0118E9C-D6C6-C942-8A1D-7EB667EF0BC4}" destId="{DC67A7B0-F831-3E45-B16F-5AC44AC625DB}" srcOrd="5" destOrd="0" presId="urn:microsoft.com/office/officeart/2005/8/layout/chevron2"/>
    <dgm:cxn modelId="{854E22A6-A8E2-2E4C-B095-24F4AD675006}" type="presParOf" srcId="{A0118E9C-D6C6-C942-8A1D-7EB667EF0BC4}" destId="{3216D6A4-6649-3440-B269-5FA2CE2C38BE}" srcOrd="6" destOrd="0" presId="urn:microsoft.com/office/officeart/2005/8/layout/chevron2"/>
    <dgm:cxn modelId="{8F6751D0-4DD7-A84A-8272-97E6A8A2F1A4}" type="presParOf" srcId="{3216D6A4-6649-3440-B269-5FA2CE2C38BE}" destId="{EF35A531-1095-684B-B775-296860E2F4BF}" srcOrd="0" destOrd="0" presId="urn:microsoft.com/office/officeart/2005/8/layout/chevron2"/>
    <dgm:cxn modelId="{E617A306-AA57-EA42-A484-3BF8D3F7D9A2}" type="presParOf" srcId="{3216D6A4-6649-3440-B269-5FA2CE2C38BE}" destId="{A6F0D077-E13D-EB4D-8F77-B754A1E8E64D}" srcOrd="1" destOrd="0" presId="urn:microsoft.com/office/officeart/2005/8/layout/chevron2"/>
    <dgm:cxn modelId="{302D7527-950C-BB44-B027-C3F9C370A37A}" type="presParOf" srcId="{A0118E9C-D6C6-C942-8A1D-7EB667EF0BC4}" destId="{F9E8F308-2142-854D-8979-C04AA69134BA}" srcOrd="7" destOrd="0" presId="urn:microsoft.com/office/officeart/2005/8/layout/chevron2"/>
    <dgm:cxn modelId="{DB3C4FB2-3A53-A144-845A-3376F1B6A8B0}" type="presParOf" srcId="{A0118E9C-D6C6-C942-8A1D-7EB667EF0BC4}" destId="{3242999A-277B-0242-82FF-E40ECEE89785}" srcOrd="8" destOrd="0" presId="urn:microsoft.com/office/officeart/2005/8/layout/chevron2"/>
    <dgm:cxn modelId="{9639EE5D-3553-D14E-9081-FCC0D13292DC}" type="presParOf" srcId="{3242999A-277B-0242-82FF-E40ECEE89785}" destId="{D860546C-F748-3E46-BB73-A54F17C186D7}" srcOrd="0" destOrd="0" presId="urn:microsoft.com/office/officeart/2005/8/layout/chevron2"/>
    <dgm:cxn modelId="{83EC76E2-56E5-194A-A516-6F7D98809F06}" type="presParOf" srcId="{3242999A-277B-0242-82FF-E40ECEE89785}" destId="{5E295907-2818-3F46-A469-F9FF95BD83E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E0B79-DF88-0040-A717-7BB6D9DDDDFE}">
      <dsp:nvSpPr>
        <dsp:cNvPr id="0" name=""/>
        <dsp:cNvSpPr/>
      </dsp:nvSpPr>
      <dsp:spPr>
        <a:xfrm>
          <a:off x="1395522" y="1719310"/>
          <a:ext cx="1886463" cy="1226206"/>
        </a:xfrm>
        <a:prstGeom prst="roundRect">
          <a:avLst/>
        </a:prstGeom>
        <a:gradFill flip="none" rotWithShape="1">
          <a:gsLst>
            <a:gs pos="39000">
              <a:srgbClr val="54284E">
                <a:alpha val="50000"/>
              </a:srgbClr>
            </a:gs>
            <a:gs pos="99000">
              <a:srgbClr val="0098DB">
                <a:lumMod val="100000"/>
              </a:srgbClr>
            </a:gs>
          </a:gsLst>
          <a:lin ang="135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b="0" i="0" kern="1200" dirty="0">
              <a:solidFill>
                <a:schemeClr val="tx1"/>
              </a:solidFill>
              <a:latin typeface="Source Sans Pro Light" panose="020B0403030403020204" pitchFamily="34" charset="0"/>
              <a:ea typeface="Source Sans Pro Light" panose="020B0403030403020204" pitchFamily="34" charset="0"/>
              <a:cs typeface="+mn-cs"/>
            </a:rPr>
            <a:t>Useful, reliable and fair AI-guided care</a:t>
          </a:r>
        </a:p>
      </dsp:txBody>
      <dsp:txXfrm>
        <a:off x="1455380" y="1779168"/>
        <a:ext cx="1766747" cy="1106490"/>
      </dsp:txXfrm>
    </dsp:sp>
    <dsp:sp modelId="{6256792B-6991-8E4A-A6EF-95DA7438711C}">
      <dsp:nvSpPr>
        <dsp:cNvPr id="0" name=""/>
        <dsp:cNvSpPr/>
      </dsp:nvSpPr>
      <dsp:spPr>
        <a:xfrm rot="16218554">
          <a:off x="2165730" y="1542024"/>
          <a:ext cx="354577" cy="0"/>
        </a:xfrm>
        <a:custGeom>
          <a:avLst/>
          <a:gdLst/>
          <a:ahLst/>
          <a:cxnLst/>
          <a:rect l="0" t="0" r="0" b="0"/>
          <a:pathLst>
            <a:path>
              <a:moveTo>
                <a:pt x="0" y="0"/>
              </a:moveTo>
              <a:lnTo>
                <a:pt x="354577" y="0"/>
              </a:lnTo>
            </a:path>
          </a:pathLst>
        </a:custGeom>
        <a:noFill/>
        <a:ln w="9525" cap="flat" cmpd="sng" algn="ctr">
          <a:solidFill>
            <a:schemeClr val="dk1">
              <a:shade val="95000"/>
              <a:satMod val="105000"/>
            </a:schemeClr>
          </a:solidFill>
          <a:prstDash val="solid"/>
        </a:ln>
        <a:effectLst/>
      </dsp:spPr>
      <dsp:style>
        <a:lnRef idx="1">
          <a:schemeClr val="dk1"/>
        </a:lnRef>
        <a:fillRef idx="0">
          <a:schemeClr val="dk1"/>
        </a:fillRef>
        <a:effectRef idx="0">
          <a:schemeClr val="dk1"/>
        </a:effectRef>
        <a:fontRef idx="minor">
          <a:schemeClr val="tx1"/>
        </a:fontRef>
      </dsp:style>
    </dsp:sp>
    <dsp:sp modelId="{1294F420-721A-3142-8105-C29E899FA762}">
      <dsp:nvSpPr>
        <dsp:cNvPr id="0" name=""/>
        <dsp:cNvSpPr/>
      </dsp:nvSpPr>
      <dsp:spPr>
        <a:xfrm>
          <a:off x="1874903" y="421500"/>
          <a:ext cx="943237" cy="943237"/>
        </a:xfrm>
        <a:prstGeom prst="roundRect">
          <a:avLst/>
        </a:prstGeom>
        <a:solidFill>
          <a:srgbClr val="FFD15B"/>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0" i="0" kern="1200">
              <a:solidFill>
                <a:schemeClr val="tx1"/>
              </a:solidFill>
              <a:latin typeface="Source Sans Pro Light" panose="020B0403030403020204" pitchFamily="34" charset="0"/>
              <a:ea typeface="Source Sans Pro Light" panose="020B0403030403020204" pitchFamily="34" charset="0"/>
              <a:cs typeface="+mn-cs"/>
            </a:rPr>
            <a:t>The model and its output</a:t>
          </a:r>
          <a:endParaRPr lang="en-US" sz="1400" b="0" i="0" kern="1200" dirty="0">
            <a:solidFill>
              <a:schemeClr val="tx1"/>
            </a:solidFill>
            <a:latin typeface="Source Sans Pro Light" panose="020B0403030403020204" pitchFamily="34" charset="0"/>
            <a:ea typeface="Source Sans Pro Light" panose="020B0403030403020204" pitchFamily="34" charset="0"/>
            <a:cs typeface="+mn-cs"/>
          </a:endParaRPr>
        </a:p>
      </dsp:txBody>
      <dsp:txXfrm>
        <a:off x="1920948" y="467545"/>
        <a:ext cx="851147" cy="851147"/>
      </dsp:txXfrm>
    </dsp:sp>
    <dsp:sp modelId="{C4FDA89E-E243-7649-A8E7-EA8ED38EF3D7}">
      <dsp:nvSpPr>
        <dsp:cNvPr id="0" name=""/>
        <dsp:cNvSpPr/>
      </dsp:nvSpPr>
      <dsp:spPr>
        <a:xfrm rot="1949416">
          <a:off x="3256598" y="3020222"/>
          <a:ext cx="324407" cy="0"/>
        </a:xfrm>
        <a:custGeom>
          <a:avLst/>
          <a:gdLst/>
          <a:ahLst/>
          <a:cxnLst/>
          <a:rect l="0" t="0" r="0" b="0"/>
          <a:pathLst>
            <a:path>
              <a:moveTo>
                <a:pt x="0" y="0"/>
              </a:moveTo>
              <a:lnTo>
                <a:pt x="324407" y="0"/>
              </a:lnTo>
            </a:path>
          </a:pathLst>
        </a:custGeom>
        <a:noFill/>
        <a:ln w="9525" cap="flat" cmpd="sng" algn="ctr">
          <a:solidFill>
            <a:schemeClr val="dk1">
              <a:shade val="95000"/>
              <a:satMod val="105000"/>
            </a:schemeClr>
          </a:solidFill>
          <a:prstDash val="solid"/>
        </a:ln>
        <a:effectLst/>
      </dsp:spPr>
      <dsp:style>
        <a:lnRef idx="1">
          <a:schemeClr val="dk1"/>
        </a:lnRef>
        <a:fillRef idx="0">
          <a:schemeClr val="dk1"/>
        </a:fillRef>
        <a:effectRef idx="0">
          <a:schemeClr val="dk1"/>
        </a:effectRef>
        <a:fontRef idx="minor">
          <a:schemeClr val="tx1"/>
        </a:fontRef>
      </dsp:style>
    </dsp:sp>
    <dsp:sp modelId="{D06ACC16-0CBB-DF4C-9311-905426A10A37}">
      <dsp:nvSpPr>
        <dsp:cNvPr id="0" name=""/>
        <dsp:cNvSpPr/>
      </dsp:nvSpPr>
      <dsp:spPr>
        <a:xfrm>
          <a:off x="3555617" y="2936073"/>
          <a:ext cx="943237" cy="943237"/>
        </a:xfrm>
        <a:prstGeom prst="roundRect">
          <a:avLst/>
        </a:prstGeom>
        <a:solidFill>
          <a:srgbClr val="A41F3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Source Sans Pro Light" panose="020B0403030403020204" pitchFamily="34" charset="0"/>
              <a:ea typeface="Source Sans Pro Light" panose="020B0403030403020204" pitchFamily="34" charset="0"/>
              <a:cs typeface="+mn-cs"/>
            </a:rPr>
            <a:t>Properties of the intervention</a:t>
          </a:r>
          <a:endParaRPr lang="en-US" sz="1200" b="0" i="0" kern="1200" dirty="0">
            <a:latin typeface="Source Sans Pro Light" panose="020B0403030403020204" pitchFamily="34" charset="0"/>
            <a:ea typeface="Source Sans Pro Light" panose="020B0403030403020204" pitchFamily="34" charset="0"/>
            <a:cs typeface="+mn-cs"/>
          </a:endParaRPr>
        </a:p>
      </dsp:txBody>
      <dsp:txXfrm>
        <a:off x="3601662" y="2982118"/>
        <a:ext cx="851147" cy="851147"/>
      </dsp:txXfrm>
    </dsp:sp>
    <dsp:sp modelId="{EA99DD5C-E21F-E84D-BCF4-EC3475616D80}">
      <dsp:nvSpPr>
        <dsp:cNvPr id="0" name=""/>
        <dsp:cNvSpPr/>
      </dsp:nvSpPr>
      <dsp:spPr>
        <a:xfrm rot="8850584">
          <a:off x="1096502" y="3020222"/>
          <a:ext cx="324407" cy="0"/>
        </a:xfrm>
        <a:custGeom>
          <a:avLst/>
          <a:gdLst/>
          <a:ahLst/>
          <a:cxnLst/>
          <a:rect l="0" t="0" r="0" b="0"/>
          <a:pathLst>
            <a:path>
              <a:moveTo>
                <a:pt x="0" y="0"/>
              </a:moveTo>
              <a:lnTo>
                <a:pt x="324407" y="0"/>
              </a:lnTo>
            </a:path>
          </a:pathLst>
        </a:custGeom>
        <a:noFill/>
        <a:ln w="9525" cap="flat" cmpd="sng" algn="ctr">
          <a:solidFill>
            <a:schemeClr val="dk1">
              <a:shade val="95000"/>
              <a:satMod val="105000"/>
            </a:schemeClr>
          </a:solidFill>
          <a:prstDash val="solid"/>
        </a:ln>
        <a:effectLst/>
      </dsp:spPr>
      <dsp:style>
        <a:lnRef idx="1">
          <a:schemeClr val="dk1"/>
        </a:lnRef>
        <a:fillRef idx="0">
          <a:schemeClr val="dk1"/>
        </a:fillRef>
        <a:effectRef idx="0">
          <a:schemeClr val="dk1"/>
        </a:effectRef>
        <a:fontRef idx="minor">
          <a:schemeClr val="tx1"/>
        </a:fontRef>
      </dsp:style>
    </dsp:sp>
    <dsp:sp modelId="{9738A901-D85C-CF45-914A-A3504895486B}">
      <dsp:nvSpPr>
        <dsp:cNvPr id="0" name=""/>
        <dsp:cNvSpPr/>
      </dsp:nvSpPr>
      <dsp:spPr>
        <a:xfrm>
          <a:off x="178652" y="2936073"/>
          <a:ext cx="943237" cy="943237"/>
        </a:xfrm>
        <a:prstGeom prst="roundRect">
          <a:avLst/>
        </a:prstGeom>
        <a:solidFill>
          <a:srgbClr val="009B7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0" i="0" kern="1200">
              <a:solidFill>
                <a:schemeClr val="tx1"/>
              </a:solidFill>
              <a:latin typeface="Source Sans Pro Light" panose="020B0403030403020204" pitchFamily="34" charset="0"/>
              <a:ea typeface="Source Sans Pro Light" panose="020B0403030403020204" pitchFamily="34" charset="0"/>
              <a:cs typeface="+mn-cs"/>
            </a:rPr>
            <a:t>Policy and capacity to act</a:t>
          </a:r>
          <a:endParaRPr lang="en-US" sz="1400" b="0" i="0" kern="1200" dirty="0">
            <a:solidFill>
              <a:schemeClr val="tx1"/>
            </a:solidFill>
            <a:latin typeface="Source Sans Pro Light" panose="020B0403030403020204" pitchFamily="34" charset="0"/>
            <a:ea typeface="Source Sans Pro Light" panose="020B0403030403020204" pitchFamily="34" charset="0"/>
            <a:cs typeface="+mn-cs"/>
          </a:endParaRPr>
        </a:p>
      </dsp:txBody>
      <dsp:txXfrm>
        <a:off x="224697" y="2982118"/>
        <a:ext cx="851147" cy="851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DB0F8-BE73-4AB1-B8BC-9D41F486445E}">
      <dsp:nvSpPr>
        <dsp:cNvPr id="0" name=""/>
        <dsp:cNvSpPr/>
      </dsp:nvSpPr>
      <dsp:spPr>
        <a:xfrm>
          <a:off x="0" y="552"/>
          <a:ext cx="7096715" cy="1292575"/>
        </a:xfrm>
        <a:prstGeom prst="roundRect">
          <a:avLst>
            <a:gd name="adj" fmla="val 10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2512B94-2D89-4297-8DEC-606F96E0E1B2}">
      <dsp:nvSpPr>
        <dsp:cNvPr id="0" name=""/>
        <dsp:cNvSpPr/>
      </dsp:nvSpPr>
      <dsp:spPr>
        <a:xfrm>
          <a:off x="391004" y="291381"/>
          <a:ext cx="710916" cy="710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8C099E9-CEB2-45EB-95CE-527C33FDD683}">
      <dsp:nvSpPr>
        <dsp:cNvPr id="0" name=""/>
        <dsp:cNvSpPr/>
      </dsp:nvSpPr>
      <dsp:spPr>
        <a:xfrm>
          <a:off x="1492924" y="552"/>
          <a:ext cx="5603790" cy="129257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36798" tIns="136798" rIns="136798" bIns="136798" numCol="1" spcCol="1270" anchor="ctr" anchorCtr="0">
          <a:noAutofit/>
        </a:bodyPr>
        <a:lstStyle/>
        <a:p>
          <a:pPr marL="0" lvl="0" indent="0" algn="l" defTabSz="933450">
            <a:lnSpc>
              <a:spcPct val="100000"/>
            </a:lnSpc>
            <a:spcBef>
              <a:spcPct val="0"/>
            </a:spcBef>
            <a:spcAft>
              <a:spcPct val="35000"/>
            </a:spcAft>
            <a:buNone/>
          </a:pPr>
          <a:r>
            <a:rPr lang="en-US" sz="2100" kern="1200"/>
            <a:t>Absence of systematic </a:t>
          </a:r>
          <a:r>
            <a:rPr lang="en-US" sz="2100" b="1" kern="1200"/>
            <a:t>difference in the algorithm’s output </a:t>
          </a:r>
          <a:r>
            <a:rPr lang="en-US" sz="2100" kern="1200"/>
            <a:t>for a certain class of individuals.</a:t>
          </a:r>
        </a:p>
      </dsp:txBody>
      <dsp:txXfrm>
        <a:off x="1492924" y="552"/>
        <a:ext cx="5603790" cy="1292575"/>
      </dsp:txXfrm>
    </dsp:sp>
    <dsp:sp modelId="{0EB121C0-ACCE-4706-84CC-8A510CB75EF5}">
      <dsp:nvSpPr>
        <dsp:cNvPr id="0" name=""/>
        <dsp:cNvSpPr/>
      </dsp:nvSpPr>
      <dsp:spPr>
        <a:xfrm>
          <a:off x="0" y="1616271"/>
          <a:ext cx="7096715" cy="1292575"/>
        </a:xfrm>
        <a:prstGeom prst="roundRect">
          <a:avLst>
            <a:gd name="adj" fmla="val 10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DAED0F7C-2851-4915-AEFF-E1B5C2DBFF85}">
      <dsp:nvSpPr>
        <dsp:cNvPr id="0" name=""/>
        <dsp:cNvSpPr/>
      </dsp:nvSpPr>
      <dsp:spPr>
        <a:xfrm>
          <a:off x="391004" y="1907101"/>
          <a:ext cx="710916" cy="710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B75A940-859D-4DD0-9D43-EB0168425E54}">
      <dsp:nvSpPr>
        <dsp:cNvPr id="0" name=""/>
        <dsp:cNvSpPr/>
      </dsp:nvSpPr>
      <dsp:spPr>
        <a:xfrm>
          <a:off x="1492924" y="1616271"/>
          <a:ext cx="5603790" cy="129257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36798" tIns="136798" rIns="136798" bIns="136798" numCol="1" spcCol="1270" anchor="ctr" anchorCtr="0">
          <a:noAutofit/>
        </a:bodyPr>
        <a:lstStyle/>
        <a:p>
          <a:pPr marL="0" lvl="0" indent="0" algn="l" defTabSz="933450">
            <a:lnSpc>
              <a:spcPct val="100000"/>
            </a:lnSpc>
            <a:spcBef>
              <a:spcPct val="0"/>
            </a:spcBef>
            <a:spcAft>
              <a:spcPct val="35000"/>
            </a:spcAft>
            <a:buNone/>
          </a:pPr>
          <a:r>
            <a:rPr lang="en-US" sz="2100" kern="1200"/>
            <a:t>Absence of systematic </a:t>
          </a:r>
          <a:r>
            <a:rPr lang="en-US" sz="2100" b="1" kern="1200"/>
            <a:t>difference in the accrual of benefits</a:t>
          </a:r>
          <a:r>
            <a:rPr lang="en-US" sz="2100" kern="1200"/>
            <a:t>.</a:t>
          </a:r>
        </a:p>
      </dsp:txBody>
      <dsp:txXfrm>
        <a:off x="1492924" y="1616271"/>
        <a:ext cx="5603790" cy="1292575"/>
      </dsp:txXfrm>
    </dsp:sp>
    <dsp:sp modelId="{A7634C87-485B-4E96-8987-DFFEC103410D}">
      <dsp:nvSpPr>
        <dsp:cNvPr id="0" name=""/>
        <dsp:cNvSpPr/>
      </dsp:nvSpPr>
      <dsp:spPr>
        <a:xfrm>
          <a:off x="0" y="3231991"/>
          <a:ext cx="7096715" cy="1292575"/>
        </a:xfrm>
        <a:prstGeom prst="roundRect">
          <a:avLst>
            <a:gd name="adj" fmla="val 10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91C4C41-D8A4-47B4-875E-3E32C02DE7F7}">
      <dsp:nvSpPr>
        <dsp:cNvPr id="0" name=""/>
        <dsp:cNvSpPr/>
      </dsp:nvSpPr>
      <dsp:spPr>
        <a:xfrm>
          <a:off x="391004" y="3522820"/>
          <a:ext cx="710916" cy="7109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EC0C2EA-3F1A-4D9E-B392-EFC54F289E8C}">
      <dsp:nvSpPr>
        <dsp:cNvPr id="0" name=""/>
        <dsp:cNvSpPr/>
      </dsp:nvSpPr>
      <dsp:spPr>
        <a:xfrm>
          <a:off x="1492924" y="3231991"/>
          <a:ext cx="5603790" cy="129257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36798" tIns="136798" rIns="136798" bIns="136798" numCol="1" spcCol="1270" anchor="ctr" anchorCtr="0">
          <a:noAutofit/>
        </a:bodyPr>
        <a:lstStyle/>
        <a:p>
          <a:pPr marL="0" lvl="0" indent="0" algn="l" defTabSz="933450">
            <a:lnSpc>
              <a:spcPct val="100000"/>
            </a:lnSpc>
            <a:spcBef>
              <a:spcPct val="0"/>
            </a:spcBef>
            <a:spcAft>
              <a:spcPct val="35000"/>
            </a:spcAft>
            <a:buNone/>
          </a:pPr>
          <a:r>
            <a:rPr lang="en-US" sz="2100" kern="1200"/>
            <a:t>Fixing systematic different in the algorithm output is not enough to ensure equal accrual of benefit</a:t>
          </a:r>
        </a:p>
      </dsp:txBody>
      <dsp:txXfrm>
        <a:off x="1492924" y="3231991"/>
        <a:ext cx="5603790" cy="1292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71860-A2D5-9F49-A572-0AEBF16F1EAA}">
      <dsp:nvSpPr>
        <dsp:cNvPr id="0" name=""/>
        <dsp:cNvSpPr/>
      </dsp:nvSpPr>
      <dsp:spPr>
        <a:xfrm rot="5400000">
          <a:off x="-164700" y="166316"/>
          <a:ext cx="1098001" cy="768600"/>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Source Sans Pro Light" panose="020B0403030403020204" pitchFamily="34" charset="0"/>
              <a:ea typeface="Source Sans Pro Light" panose="020B0403030403020204" pitchFamily="34" charset="0"/>
            </a:rPr>
            <a:t>1</a:t>
          </a:r>
        </a:p>
      </dsp:txBody>
      <dsp:txXfrm rot="-5400000">
        <a:off x="1" y="385915"/>
        <a:ext cx="768600" cy="329401"/>
      </dsp:txXfrm>
    </dsp:sp>
    <dsp:sp modelId="{125EB799-681D-1E4C-B30D-75B287074F8D}">
      <dsp:nvSpPr>
        <dsp:cNvPr id="0" name=""/>
        <dsp:cNvSpPr/>
      </dsp:nvSpPr>
      <dsp:spPr>
        <a:xfrm rot="5400000">
          <a:off x="4237846" y="-3467629"/>
          <a:ext cx="713700" cy="765219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lvl="1" indent="0" algn="l" defTabSz="800100">
            <a:lnSpc>
              <a:spcPct val="90000"/>
            </a:lnSpc>
            <a:spcBef>
              <a:spcPct val="0"/>
            </a:spcBef>
            <a:spcAft>
              <a:spcPct val="15000"/>
            </a:spcAft>
            <a:buNone/>
            <a:tabLst/>
          </a:pPr>
          <a:r>
            <a:rPr lang="en-US" sz="1800" b="0" i="0" kern="1200" dirty="0">
              <a:latin typeface="Source Sans Pro Light" panose="020B0403030403020204" pitchFamily="34" charset="0"/>
              <a:ea typeface="Source Sans Pro Light" panose="020B0403030403020204" pitchFamily="34" charset="0"/>
            </a:rPr>
            <a:t>Differentiate between and give examples of categories of research questions and the study designs used to address them</a:t>
          </a:r>
        </a:p>
      </dsp:txBody>
      <dsp:txXfrm rot="-5400000">
        <a:off x="768600" y="36457"/>
        <a:ext cx="7617352" cy="644020"/>
      </dsp:txXfrm>
    </dsp:sp>
    <dsp:sp modelId="{A9ADF792-9B23-9F46-991F-151AAD4B7727}">
      <dsp:nvSpPr>
        <dsp:cNvPr id="0" name=""/>
        <dsp:cNvSpPr/>
      </dsp:nvSpPr>
      <dsp:spPr>
        <a:xfrm rot="5400000">
          <a:off x="-164700" y="1147268"/>
          <a:ext cx="1098001" cy="768600"/>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Source Sans Pro Light" panose="020B0403030403020204" pitchFamily="34" charset="0"/>
              <a:ea typeface="Source Sans Pro Light" panose="020B0403030403020204" pitchFamily="34" charset="0"/>
            </a:rPr>
            <a:t>2</a:t>
          </a:r>
        </a:p>
      </dsp:txBody>
      <dsp:txXfrm rot="-5400000">
        <a:off x="1" y="1366867"/>
        <a:ext cx="768600" cy="329401"/>
      </dsp:txXfrm>
    </dsp:sp>
    <dsp:sp modelId="{AC1DAC3B-437A-A049-BA15-ECE87A2DFBB1}">
      <dsp:nvSpPr>
        <dsp:cNvPr id="0" name=""/>
        <dsp:cNvSpPr/>
      </dsp:nvSpPr>
      <dsp:spPr>
        <a:xfrm rot="5400000">
          <a:off x="4237846" y="-2486676"/>
          <a:ext cx="713700" cy="7652192"/>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lvl="1" indent="0" algn="l" defTabSz="800100">
            <a:lnSpc>
              <a:spcPct val="90000"/>
            </a:lnSpc>
            <a:spcBef>
              <a:spcPct val="0"/>
            </a:spcBef>
            <a:spcAft>
              <a:spcPct val="15000"/>
            </a:spcAft>
            <a:buNone/>
            <a:tabLst/>
          </a:pPr>
          <a:r>
            <a:rPr lang="en-US" sz="1800" b="0" i="0" kern="1200" dirty="0">
              <a:latin typeface="Source Sans Pro Light" panose="020B0403030403020204" pitchFamily="34" charset="0"/>
              <a:ea typeface="Source Sans Pro Light" panose="020B0403030403020204" pitchFamily="34" charset="0"/>
            </a:rPr>
            <a:t>Describe common healthcare data sources and their relative advantages and limitations</a:t>
          </a:r>
        </a:p>
      </dsp:txBody>
      <dsp:txXfrm rot="-5400000">
        <a:off x="768600" y="1017410"/>
        <a:ext cx="7617352" cy="644020"/>
      </dsp:txXfrm>
    </dsp:sp>
    <dsp:sp modelId="{9201F92D-0789-9545-BA4A-18D9A7BC6174}">
      <dsp:nvSpPr>
        <dsp:cNvPr id="0" name=""/>
        <dsp:cNvSpPr/>
      </dsp:nvSpPr>
      <dsp:spPr>
        <a:xfrm rot="5400000">
          <a:off x="-164700" y="2128221"/>
          <a:ext cx="1098001" cy="768600"/>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Source Sans Pro Light" panose="020B0403030403020204" pitchFamily="34" charset="0"/>
              <a:ea typeface="Source Sans Pro Light" panose="020B0403030403020204" pitchFamily="34" charset="0"/>
            </a:rPr>
            <a:t>3</a:t>
          </a:r>
        </a:p>
      </dsp:txBody>
      <dsp:txXfrm rot="-5400000">
        <a:off x="1" y="2347820"/>
        <a:ext cx="768600" cy="329401"/>
      </dsp:txXfrm>
    </dsp:sp>
    <dsp:sp modelId="{D45AACB0-D23D-FB43-B8A5-09B1F83CCCC7}">
      <dsp:nvSpPr>
        <dsp:cNvPr id="0" name=""/>
        <dsp:cNvSpPr/>
      </dsp:nvSpPr>
      <dsp:spPr>
        <a:xfrm rot="5400000">
          <a:off x="4237846" y="-1505724"/>
          <a:ext cx="713700" cy="7652192"/>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lvl="1" indent="0" algn="l" defTabSz="800100">
            <a:lnSpc>
              <a:spcPct val="90000"/>
            </a:lnSpc>
            <a:spcBef>
              <a:spcPct val="0"/>
            </a:spcBef>
            <a:spcAft>
              <a:spcPct val="15000"/>
            </a:spcAft>
            <a:buNone/>
            <a:tabLst/>
          </a:pPr>
          <a:r>
            <a:rPr lang="en-US" sz="1800" b="0" i="0" kern="1200" dirty="0">
              <a:latin typeface="Source Sans Pro Light" panose="020B0403030403020204" pitchFamily="34" charset="0"/>
              <a:ea typeface="Source Sans Pro Light" panose="020B0403030403020204" pitchFamily="34" charset="0"/>
            </a:rPr>
            <a:t>Extract and transform various kinds of clinical data to create analysis-ready datasets</a:t>
          </a:r>
        </a:p>
      </dsp:txBody>
      <dsp:txXfrm rot="-5400000">
        <a:off x="768600" y="1998362"/>
        <a:ext cx="7617352" cy="644020"/>
      </dsp:txXfrm>
    </dsp:sp>
    <dsp:sp modelId="{EF35A531-1095-684B-B775-296860E2F4BF}">
      <dsp:nvSpPr>
        <dsp:cNvPr id="0" name=""/>
        <dsp:cNvSpPr/>
      </dsp:nvSpPr>
      <dsp:spPr>
        <a:xfrm rot="5400000">
          <a:off x="-164700" y="3109173"/>
          <a:ext cx="1098001" cy="768600"/>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Source Sans Pro Light" panose="020B0403030403020204" pitchFamily="34" charset="0"/>
              <a:ea typeface="Source Sans Pro Light" panose="020B0403030403020204" pitchFamily="34" charset="0"/>
            </a:rPr>
            <a:t>4</a:t>
          </a:r>
        </a:p>
      </dsp:txBody>
      <dsp:txXfrm rot="-5400000">
        <a:off x="1" y="3328772"/>
        <a:ext cx="768600" cy="329401"/>
      </dsp:txXfrm>
    </dsp:sp>
    <dsp:sp modelId="{A6F0D077-E13D-EB4D-8F77-B754A1E8E64D}">
      <dsp:nvSpPr>
        <dsp:cNvPr id="0" name=""/>
        <dsp:cNvSpPr/>
      </dsp:nvSpPr>
      <dsp:spPr>
        <a:xfrm rot="5400000">
          <a:off x="4237846" y="-524772"/>
          <a:ext cx="713700" cy="765219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lvl="1" indent="0" algn="l" defTabSz="800100">
            <a:lnSpc>
              <a:spcPct val="90000"/>
            </a:lnSpc>
            <a:spcBef>
              <a:spcPct val="0"/>
            </a:spcBef>
            <a:spcAft>
              <a:spcPct val="15000"/>
            </a:spcAft>
            <a:buNone/>
            <a:tabLst/>
          </a:pPr>
          <a:r>
            <a:rPr lang="en-US" sz="1800" b="0" i="0" kern="1200" dirty="0">
              <a:latin typeface="Source Sans Pro Light" panose="020B0403030403020204" pitchFamily="34" charset="0"/>
              <a:ea typeface="Source Sans Pro Light" panose="020B0403030403020204" pitchFamily="34" charset="0"/>
            </a:rPr>
            <a:t>Design and execute an analysis of a clinical dataset based on your familiarity with the workings, applicability, and limitations of common statistical methods</a:t>
          </a:r>
        </a:p>
      </dsp:txBody>
      <dsp:txXfrm rot="-5400000">
        <a:off x="768600" y="2979314"/>
        <a:ext cx="7617352" cy="644020"/>
      </dsp:txXfrm>
    </dsp:sp>
    <dsp:sp modelId="{D860546C-F748-3E46-BB73-A54F17C186D7}">
      <dsp:nvSpPr>
        <dsp:cNvPr id="0" name=""/>
        <dsp:cNvSpPr/>
      </dsp:nvSpPr>
      <dsp:spPr>
        <a:xfrm rot="5400000">
          <a:off x="-164700" y="4090125"/>
          <a:ext cx="1098001" cy="768600"/>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tabLst/>
          </a:pPr>
          <a:r>
            <a:rPr lang="en-US" sz="2100" b="0" i="0" kern="1200" dirty="0">
              <a:latin typeface="Source Sans Pro Light" panose="020B0403030403020204" pitchFamily="34" charset="0"/>
              <a:ea typeface="Source Sans Pro Light" panose="020B0403030403020204" pitchFamily="34" charset="0"/>
            </a:rPr>
            <a:t>5</a:t>
          </a:r>
        </a:p>
      </dsp:txBody>
      <dsp:txXfrm rot="-5400000">
        <a:off x="1" y="4309724"/>
        <a:ext cx="768600" cy="329401"/>
      </dsp:txXfrm>
    </dsp:sp>
    <dsp:sp modelId="{5E295907-2818-3F46-A469-F9FF95BD83ED}">
      <dsp:nvSpPr>
        <dsp:cNvPr id="0" name=""/>
        <dsp:cNvSpPr/>
      </dsp:nvSpPr>
      <dsp:spPr>
        <a:xfrm rot="5400000">
          <a:off x="4237846" y="456179"/>
          <a:ext cx="713700" cy="7652192"/>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lvl="1" indent="0" algn="l" defTabSz="800100">
            <a:lnSpc>
              <a:spcPct val="90000"/>
            </a:lnSpc>
            <a:spcBef>
              <a:spcPct val="0"/>
            </a:spcBef>
            <a:spcAft>
              <a:spcPct val="15000"/>
            </a:spcAft>
            <a:buNone/>
            <a:tabLst/>
          </a:pPr>
          <a:r>
            <a:rPr lang="en-US" sz="1800" b="0" i="0" kern="1200" dirty="0">
              <a:latin typeface="Source Sans Pro Light" panose="020B0403030403020204" pitchFamily="34" charset="0"/>
              <a:ea typeface="Source Sans Pro Light" panose="020B0403030403020204" pitchFamily="34" charset="0"/>
            </a:rPr>
            <a:t>Leverage your knowledge of 1-4 to evaluate and critique published research</a:t>
          </a:r>
        </a:p>
      </dsp:txBody>
      <dsp:txXfrm rot="-5400000">
        <a:off x="768600" y="3960265"/>
        <a:ext cx="7617352" cy="644020"/>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954664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lang="en-US" dirty="0"/>
          </a:p>
        </p:txBody>
      </p:sp>
      <p:sp>
        <p:nvSpPr>
          <p:cNvPr id="604" name="Shape 60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09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2900" marR="0" lvl="0" indent="-342900" algn="l" rtl="0">
              <a:spcBef>
                <a:spcPts val="0"/>
              </a:spcBef>
              <a:spcAft>
                <a:spcPts val="0"/>
              </a:spcAft>
              <a:buClr>
                <a:schemeClr val="dk1"/>
              </a:buClr>
              <a:buSzPct val="100000"/>
              <a:buFont typeface="Arial"/>
              <a:buChar char="•"/>
            </a:pPr>
            <a:r>
              <a:rPr lang="en-US" dirty="0"/>
              <a:t>P</a:t>
            </a:r>
            <a:r>
              <a:rPr lang="en-US" sz="1100" b="0" i="0" u="none" strike="noStrike" cap="none" dirty="0">
                <a:solidFill>
                  <a:schemeClr val="dk1"/>
                </a:solidFill>
                <a:latin typeface="Calibri"/>
                <a:ea typeface="Calibri"/>
                <a:cs typeface="Calibri"/>
                <a:sym typeface="Calibri"/>
              </a:rPr>
              <a:t>riorities differ for each stakeholder, which affects the data that are generated.</a:t>
            </a:r>
          </a:p>
          <a:p>
            <a:pPr marL="342900" marR="0" lvl="0" indent="-342900" algn="l" rtl="0">
              <a:spcBef>
                <a:spcPts val="0"/>
              </a:spcBef>
              <a:spcAft>
                <a:spcPts val="0"/>
              </a:spcAft>
              <a:buClr>
                <a:schemeClr val="dk1"/>
              </a:buClr>
              <a:buSzPct val="100000"/>
              <a:buFont typeface="Arial"/>
              <a:buChar char="•"/>
            </a:pPr>
            <a:endParaRPr lang="en-US" sz="1100" b="0" i="0" u="none" strike="noStrike" cap="none" dirty="0">
              <a:solidFill>
                <a:schemeClr val="dk1"/>
              </a:solidFill>
              <a:latin typeface="Calibri"/>
              <a:ea typeface="Calibri"/>
              <a:cs typeface="Calibri"/>
              <a:sym typeface="Calibri"/>
            </a:endParaRPr>
          </a:p>
          <a:p>
            <a:pPr marL="342900" marR="0" lvl="0" indent="-342900" algn="l" rtl="0">
              <a:spcBef>
                <a:spcPts val="640"/>
              </a:spcBef>
              <a:spcAft>
                <a:spcPts val="0"/>
              </a:spcAft>
              <a:buClr>
                <a:schemeClr val="dk1"/>
              </a:buClr>
              <a:buSzPct val="100000"/>
              <a:buFont typeface="Arial"/>
              <a:buChar char="•"/>
            </a:pPr>
            <a:r>
              <a:rPr lang="en-US" dirty="0"/>
              <a:t>Design s</a:t>
            </a:r>
            <a:r>
              <a:rPr lang="en-US" sz="1100" b="0" i="0" u="none" strike="noStrike" cap="none" dirty="0">
                <a:solidFill>
                  <a:schemeClr val="dk1"/>
                </a:solidFill>
                <a:latin typeface="Calibri"/>
                <a:ea typeface="Calibri"/>
                <a:cs typeface="Calibri"/>
                <a:sym typeface="Calibri"/>
              </a:rPr>
              <a:t>tudies </a:t>
            </a:r>
            <a:r>
              <a:rPr lang="en-US" dirty="0"/>
              <a:t>to</a:t>
            </a:r>
            <a:r>
              <a:rPr lang="en-US" sz="1100" b="0" i="0" u="none" strike="noStrike" cap="none" dirty="0">
                <a:solidFill>
                  <a:schemeClr val="dk1"/>
                </a:solidFill>
                <a:latin typeface="Calibri"/>
                <a:ea typeface="Calibri"/>
                <a:cs typeface="Calibri"/>
                <a:sym typeface="Calibri"/>
              </a:rPr>
              <a:t> leverage strengths of different data sources. Using multiple sources is beneficial.</a:t>
            </a:r>
          </a:p>
          <a:p>
            <a:pPr marL="342900" marR="0" lvl="0" indent="-342900" algn="l" rtl="0">
              <a:spcBef>
                <a:spcPts val="640"/>
              </a:spcBef>
              <a:spcAft>
                <a:spcPts val="0"/>
              </a:spcAft>
              <a:buClr>
                <a:schemeClr val="dk1"/>
              </a:buClr>
              <a:buSzPct val="100000"/>
              <a:buFont typeface="Arial"/>
              <a:buChar char="•"/>
            </a:pPr>
            <a:endParaRPr lang="en-US" sz="1100" b="0" i="0" u="none" strike="noStrike" cap="none" dirty="0">
              <a:solidFill>
                <a:schemeClr val="dk1"/>
              </a:solidFill>
              <a:latin typeface="Calibri"/>
              <a:ea typeface="Calibri"/>
              <a:cs typeface="Calibri"/>
              <a:sym typeface="Calibri"/>
            </a:endParaRPr>
          </a:p>
          <a:p>
            <a:pPr marL="342900" marR="0" lvl="0" indent="-342900" algn="l" rtl="0">
              <a:spcBef>
                <a:spcPts val="640"/>
              </a:spcBef>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Targeting studies to the intersections of two or more interests is impactful.</a:t>
            </a:r>
          </a:p>
          <a:p>
            <a:pPr rt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5CBA06-0FDD-4DF3-9799-337BD9342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2187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294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2076D-C558-0541-9068-042274A53F44}" type="slidenum">
              <a:rPr lang="en-US" smtClean="0"/>
              <a:t>12</a:t>
            </a:fld>
            <a:endParaRPr lang="en-US"/>
          </a:p>
        </p:txBody>
      </p:sp>
    </p:spTree>
    <p:extLst>
      <p:ext uri="{BB962C8B-B14F-4D97-AF65-F5344CB8AC3E}">
        <p14:creationId xmlns:p14="http://schemas.microsoft.com/office/powerpoint/2010/main" val="2333737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Associative</a:t>
            </a:r>
            <a:r>
              <a:rPr lang="en-US" baseline="0" dirty="0"/>
              <a:t> analysis methods (aka measures of association) enable comparison between groups to determine if the observed incidence or prevalence of an event is statistically significant, that is significantly different from what would be expected by chance if the event was not at all associated with the factors you’re investigating.</a:t>
            </a:r>
          </a:p>
          <a:p>
            <a:endParaRPr lang="en-US" baseline="0" dirty="0"/>
          </a:p>
          <a:p>
            <a:r>
              <a:rPr lang="en-US" baseline="0" dirty="0"/>
              <a:t>Attribute </a:t>
            </a:r>
            <a:r>
              <a:rPr lang="en-US" baseline="0" dirty="0" err="1"/>
              <a:t>MedStats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AFAFEE6-6BAE-0B42-B315-9EC6136B378E}" type="slidenum">
              <a:rPr lang="en-US" smtClean="0"/>
              <a:t>13</a:t>
            </a:fld>
            <a:endParaRPr lang="en-US"/>
          </a:p>
        </p:txBody>
      </p:sp>
    </p:spTree>
    <p:extLst>
      <p:ext uri="{BB962C8B-B14F-4D97-AF65-F5344CB8AC3E}">
        <p14:creationId xmlns:p14="http://schemas.microsoft.com/office/powerpoint/2010/main" val="2965126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860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Based on the findings from mini-sentinel,</a:t>
            </a:r>
            <a:r>
              <a:rPr lang="en-US" baseline="0" dirty="0"/>
              <a:t> OMOP efforts;</a:t>
            </a:r>
          </a:p>
          <a:p>
            <a:r>
              <a:rPr lang="en-US" baseline="0" dirty="0"/>
              <a:t>Bottom line was that choice of C, D cell matters more than choice of methods.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a:defRPr/>
            </a:pPr>
            <a:fld id="{F5DB4434-0BCC-4BC6-8E8B-9012B1B22F2D}"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178551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lgn="l">
              <a:buNone/>
            </a:pPr>
            <a:r>
              <a:rPr lang="en-US" dirty="0"/>
              <a:t>We implicitly assume there </a:t>
            </a:r>
            <a:r>
              <a:rPr lang="en-US" i="1" u="sng" dirty="0"/>
              <a:t>is</a:t>
            </a:r>
            <a:r>
              <a:rPr lang="en-US" dirty="0"/>
              <a:t> a real “data generating function”, which is unknown, that we are trying to create an approximation of</a:t>
            </a:r>
          </a:p>
        </p:txBody>
      </p:sp>
    </p:spTree>
    <p:extLst>
      <p:ext uri="{BB962C8B-B14F-4D97-AF65-F5344CB8AC3E}">
        <p14:creationId xmlns:p14="http://schemas.microsoft.com/office/powerpoint/2010/main" val="1948367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C6E3856-4C8C-5E4F-9DFD-C348D6494BAC}" type="slidenum">
              <a:rPr lang="en-US" smtClean="0"/>
              <a:t>18</a:t>
            </a:fld>
            <a:endParaRPr lang="en-US"/>
          </a:p>
        </p:txBody>
      </p:sp>
    </p:spTree>
    <p:extLst>
      <p:ext uri="{BB962C8B-B14F-4D97-AF65-F5344CB8AC3E}">
        <p14:creationId xmlns:p14="http://schemas.microsoft.com/office/powerpoint/2010/main" val="101428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dirty="0"/>
              <a:t>There is no free lunch. No learning algorithm is better than another in all cases. </a:t>
            </a:r>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dirty="0"/>
              <a:t>Performance largely depends on whether or not the model search space contains the true function that generated your</a:t>
            </a:r>
            <a:r>
              <a:rPr lang="en-US" baseline="0" dirty="0"/>
              <a:t> </a:t>
            </a:r>
            <a:r>
              <a:rPr lang="en-US" dirty="0"/>
              <a:t>particular dataset</a:t>
            </a:r>
          </a:p>
        </p:txBody>
      </p:sp>
    </p:spTree>
    <p:extLst>
      <p:ext uri="{BB962C8B-B14F-4D97-AF65-F5344CB8AC3E}">
        <p14:creationId xmlns:p14="http://schemas.microsoft.com/office/powerpoint/2010/main" val="41104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C6E3856-4C8C-5E4F-9DFD-C348D6494BAC}"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112353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4442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model (i.e. the equation relating the inputs to output) and its validity (over time, or across sites).</a:t>
            </a:r>
          </a:p>
          <a:p>
            <a:r>
              <a:rPr lang="en-US" sz="1200" dirty="0"/>
              <a:t>The betterment of care provided by using the model to guide care</a:t>
            </a:r>
          </a:p>
          <a:p>
            <a:r>
              <a:rPr lang="en-US" sz="1200" dirty="0"/>
              <a:t>Increase in value of care by using the model to guide care</a:t>
            </a:r>
          </a:p>
        </p:txBody>
      </p:sp>
      <p:sp>
        <p:nvSpPr>
          <p:cNvPr id="4" name="Slide Number Placeholder 3"/>
          <p:cNvSpPr>
            <a:spLocks noGrp="1"/>
          </p:cNvSpPr>
          <p:nvPr>
            <p:ph type="sldNum" sz="quarter" idx="5"/>
          </p:nvPr>
        </p:nvSpPr>
        <p:spPr/>
        <p:txBody>
          <a:bodyPr/>
          <a:lstStyle/>
          <a:p>
            <a:fld id="{EC6E3856-4C8C-5E4F-9DFD-C348D6494BAC}" type="slidenum">
              <a:rPr lang="en-US" smtClean="0"/>
              <a:t>22</a:t>
            </a:fld>
            <a:endParaRPr lang="en-US"/>
          </a:p>
        </p:txBody>
      </p:sp>
    </p:spTree>
    <p:extLst>
      <p:ext uri="{BB962C8B-B14F-4D97-AF65-F5344CB8AC3E}">
        <p14:creationId xmlns:p14="http://schemas.microsoft.com/office/powerpoint/2010/main" val="4101996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123" rtl="0" eaLnBrk="1" fontAlgn="auto" latinLnBrk="0" hangingPunct="1">
              <a:lnSpc>
                <a:spcPct val="120000"/>
              </a:lnSpc>
              <a:spcBef>
                <a:spcPts val="600"/>
              </a:spcBef>
              <a:spcAft>
                <a:spcPts val="0"/>
              </a:spcAft>
              <a:buClrTx/>
              <a:buSzPct val="100000"/>
              <a:buFont typeface="+mj-lt"/>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186189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7CD7D-5083-4743-9C01-168E601854CA}" type="slidenum">
              <a:rPr lang="en-US" smtClean="0"/>
              <a:pPr/>
              <a:t>25</a:t>
            </a:fld>
            <a:endParaRPr lang="en-US"/>
          </a:p>
        </p:txBody>
      </p:sp>
    </p:spTree>
    <p:extLst>
      <p:ext uri="{BB962C8B-B14F-4D97-AF65-F5344CB8AC3E}">
        <p14:creationId xmlns:p14="http://schemas.microsoft.com/office/powerpoint/2010/main" val="3236123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1706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96913"/>
            <a:ext cx="5575300" cy="348615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5CBA06-0FDD-4DF3-9799-337BD93423B3}"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Gill Sans"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sym typeface="Gill Sans" charset="0"/>
            </a:endParaRPr>
          </a:p>
        </p:txBody>
      </p:sp>
    </p:spTree>
    <p:extLst>
      <p:ext uri="{BB962C8B-B14F-4D97-AF65-F5344CB8AC3E}">
        <p14:creationId xmlns:p14="http://schemas.microsoft.com/office/powerpoint/2010/main" val="652320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4FE70-928C-7982-DC25-EE7FFCCE9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E16F0-5980-1BDF-9BF6-803BE89F0038}"/>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76B3707B-E68E-F5D5-3A38-63297B2C8EFE}"/>
              </a:ext>
            </a:extLst>
          </p:cNvPr>
          <p:cNvSpPr>
            <a:spLocks noGrp="1"/>
          </p:cNvSpPr>
          <p:nvPr>
            <p:ph type="body" idx="1"/>
          </p:nvPr>
        </p:nvSpPr>
        <p:spPr/>
        <p:txBody>
          <a:bodyPr/>
          <a:lstStyle/>
          <a:p>
            <a:pPr marL="0" marR="0" lvl="0" indent="0" algn="l" defTabSz="457123" rtl="0" eaLnBrk="1" fontAlgn="auto" latinLnBrk="0" hangingPunct="1">
              <a:lnSpc>
                <a:spcPct val="120000"/>
              </a:lnSpc>
              <a:spcBef>
                <a:spcPts val="600"/>
              </a:spcBef>
              <a:spcAft>
                <a:spcPts val="0"/>
              </a:spcAft>
              <a:buClrTx/>
              <a:buSzPct val="100000"/>
              <a:buFont typeface="+mj-lt"/>
              <a:buNone/>
              <a:tabLst/>
              <a:defRPr/>
            </a:pPr>
            <a:endParaRPr lang="en-US" b="0" dirty="0"/>
          </a:p>
        </p:txBody>
      </p:sp>
      <p:sp>
        <p:nvSpPr>
          <p:cNvPr id="4" name="Slide Number Placeholder 3">
            <a:extLst>
              <a:ext uri="{FF2B5EF4-FFF2-40B4-BE49-F238E27FC236}">
                <a16:creationId xmlns:a16="http://schemas.microsoft.com/office/drawing/2014/main" id="{FE466D37-0001-2FB4-BBDC-71E605753D49}"/>
              </a:ext>
            </a:extLst>
          </p:cNvPr>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cs typeface="Arial"/>
                <a:sym typeface="Arial"/>
              </a:rPr>
              <a:pPr marL="0" marR="0" lvl="0" indent="0" algn="r" defTabSz="45712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cs typeface="Arial"/>
              <a:sym typeface="Arial"/>
            </a:endParaRPr>
          </a:p>
        </p:txBody>
      </p:sp>
    </p:spTree>
    <p:extLst>
      <p:ext uri="{BB962C8B-B14F-4D97-AF65-F5344CB8AC3E}">
        <p14:creationId xmlns:p14="http://schemas.microsoft.com/office/powerpoint/2010/main" val="402178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9D715-C16A-86FE-4BE7-D59F7C8AE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FF381-631C-96FB-DD24-986FA52617F1}"/>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3A9C8F05-724E-66D3-4943-66E53A489E15}"/>
              </a:ext>
            </a:extLst>
          </p:cNvPr>
          <p:cNvSpPr>
            <a:spLocks noGrp="1"/>
          </p:cNvSpPr>
          <p:nvPr>
            <p:ph type="body" idx="1"/>
          </p:nvPr>
        </p:nvSpPr>
        <p:spPr/>
        <p:txBody>
          <a:bodyPr/>
          <a:lstStyle/>
          <a:p>
            <a:r>
              <a:rPr lang="en-US" dirty="0"/>
              <a:t>https://</a:t>
            </a:r>
            <a:r>
              <a:rPr lang="en-US" dirty="0" err="1"/>
              <a:t>www.healthaffairs.org</a:t>
            </a:r>
            <a:r>
              <a:rPr lang="en-US" dirty="0"/>
              <a:t>/do/10.1377/forefront.20191119.155490/full/</a:t>
            </a:r>
          </a:p>
        </p:txBody>
      </p:sp>
      <p:sp>
        <p:nvSpPr>
          <p:cNvPr id="4" name="Slide Number Placeholder 3">
            <a:extLst>
              <a:ext uri="{FF2B5EF4-FFF2-40B4-BE49-F238E27FC236}">
                <a16:creationId xmlns:a16="http://schemas.microsoft.com/office/drawing/2014/main" id="{914EC2FF-5EF7-75B6-42A6-6E888CAF0AFC}"/>
              </a:ext>
            </a:extLst>
          </p:cNvPr>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2792624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104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noGrp="1" noRot="1" noChangeAspect="1" noChangeArrowheads="1"/>
          </p:cNvSpPr>
          <p:nvPr>
            <p:ph type="sldImg"/>
          </p:nvPr>
        </p:nvSpPr>
        <p:spPr>
          <a:xfrm>
            <a:off x="1143000" y="685800"/>
            <a:ext cx="4572000" cy="3429000"/>
          </a:xfrm>
          <a:solidFill>
            <a:srgbClr val="FFFFFF"/>
          </a:solidFill>
          <a:ln/>
        </p:spPr>
      </p:sp>
      <p:sp>
        <p:nvSpPr>
          <p:cNvPr id="209923" name="Rectangle 2"/>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259" rtl="0" eaLnBrk="1" fontAlgn="auto" latinLnBrk="0" hangingPunct="1">
              <a:lnSpc>
                <a:spcPct val="100000"/>
              </a:lnSpc>
              <a:spcBef>
                <a:spcPts val="0"/>
              </a:spcBef>
              <a:spcAft>
                <a:spcPts val="0"/>
              </a:spcAft>
              <a:buClrTx/>
              <a:buSzTx/>
              <a:buFontTx/>
              <a:buNone/>
              <a:tabLst/>
              <a:defRPr/>
            </a:pPr>
            <a:r>
              <a:rPr lang="en-US" sz="2400" dirty="0"/>
              <a:t>Feature-set completeness = Function (number, density, utility and resolution)</a:t>
            </a:r>
          </a:p>
        </p:txBody>
      </p:sp>
    </p:spTree>
    <p:extLst>
      <p:ext uri="{BB962C8B-B14F-4D97-AF65-F5344CB8AC3E}">
        <p14:creationId xmlns:p14="http://schemas.microsoft.com/office/powerpoint/2010/main" val="254061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6426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208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How do you turn messy data into a dataset to analyze?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What is the impact of these methods on the answers we get to our clinical questions?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402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1" dirty="0">
                <a:latin typeface="Calibri" charset="0"/>
                <a:ea typeface="Calibri" charset="0"/>
                <a:cs typeface="Calibri" charset="0"/>
              </a:rPr>
              <a:t>Stuff to worry about:</a:t>
            </a:r>
          </a:p>
          <a:p>
            <a:pPr marL="342900" indent="-342900">
              <a:buFont typeface="Arial" charset="0"/>
              <a:buChar char="•"/>
            </a:pPr>
            <a:r>
              <a:rPr lang="en-US" sz="1100" dirty="0">
                <a:latin typeface="Calibri" charset="0"/>
                <a:ea typeface="Calibri" charset="0"/>
                <a:cs typeface="Calibri" charset="0"/>
              </a:rPr>
              <a:t>Repeated observations</a:t>
            </a:r>
          </a:p>
          <a:p>
            <a:pPr marL="342900" indent="-342900">
              <a:buFont typeface="Arial" charset="0"/>
              <a:buChar char="•"/>
            </a:pPr>
            <a:r>
              <a:rPr lang="en-US" sz="1100" dirty="0">
                <a:latin typeface="Calibri" charset="0"/>
                <a:ea typeface="Calibri" charset="0"/>
                <a:cs typeface="Calibri" charset="0"/>
              </a:rPr>
              <a:t>Irregular time intervals</a:t>
            </a:r>
          </a:p>
          <a:p>
            <a:pPr marL="342900" indent="-342900">
              <a:buFont typeface="Arial" charset="0"/>
              <a:buChar char="•"/>
            </a:pPr>
            <a:r>
              <a:rPr lang="en-US" sz="1100" dirty="0">
                <a:latin typeface="Calibri" charset="0"/>
                <a:ea typeface="Calibri" charset="0"/>
                <a:cs typeface="Calibri" charset="0"/>
              </a:rPr>
              <a:t>Large number of (sparse) features</a:t>
            </a:r>
          </a:p>
          <a:p>
            <a:pPr marL="342900" indent="-342900">
              <a:buFont typeface="Arial" charset="0"/>
              <a:buChar char="•"/>
            </a:pPr>
            <a:r>
              <a:rPr lang="en-US" sz="1100" dirty="0">
                <a:latin typeface="Calibri" charset="0"/>
                <a:ea typeface="Calibri" charset="0"/>
                <a:cs typeface="Calibri" charset="0"/>
              </a:rPr>
              <a:t>Choices of binning</a:t>
            </a:r>
          </a:p>
          <a:p>
            <a:pPr marL="342900" indent="-342900">
              <a:buFont typeface="Arial" charset="0"/>
              <a:buChar char="•"/>
            </a:pPr>
            <a:r>
              <a:rPr lang="en-US" sz="1100" dirty="0">
                <a:latin typeface="Calibri" charset="0"/>
                <a:ea typeface="Calibri" charset="0"/>
                <a:cs typeface="Calibri" charset="0"/>
              </a:rPr>
              <a:t>Choices of constructing features</a:t>
            </a:r>
          </a:p>
          <a:p>
            <a:endParaRPr lang="en-US" dirty="0"/>
          </a:p>
          <a:p>
            <a:r>
              <a:rPr lang="en-US" b="1" dirty="0"/>
              <a:t>The dimensions of electronic</a:t>
            </a:r>
            <a:r>
              <a:rPr lang="en-US" b="1" baseline="0" dirty="0"/>
              <a:t> phenotyping</a:t>
            </a:r>
            <a:r>
              <a:rPr lang="en-US" b="1" dirty="0"/>
              <a:t>: features, time, and definition complexity.</a:t>
            </a:r>
          </a:p>
          <a:p>
            <a:r>
              <a:rPr lang="en-US" dirty="0"/>
              <a:t>Think of: a feature dimension (i.e., what features are used to characterize a phenotype), a time dimension (does the representation support a time variant definition of the phenotype) and the definition complexity (how complex is the representation corresponding to a phenotype definition). </a:t>
            </a:r>
          </a:p>
          <a:p>
            <a:endParaRPr lang="en-US" dirty="0"/>
          </a:p>
          <a:p>
            <a:endParaRPr lang="en-US" dirty="0"/>
          </a:p>
        </p:txBody>
      </p:sp>
    </p:spTree>
    <p:extLst>
      <p:ext uri="{BB962C8B-B14F-4D97-AF65-F5344CB8AC3E}">
        <p14:creationId xmlns:p14="http://schemas.microsoft.com/office/powerpoint/2010/main" val="92645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632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0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1" name="Shape 7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nchor="t"/>
          <a:lstStyle>
            <a:lvl1pPr algn="l">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6"/>
            <a:ext cx="77724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14784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56971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15360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0624" y="2490826"/>
            <a:ext cx="7912100" cy="1371600"/>
          </a:xfrm>
        </p:spPr>
        <p:txBody>
          <a:bodyPr>
            <a:normAutofit/>
          </a:bodyPr>
          <a:lstStyle>
            <a:lvl1pPr>
              <a:defRPr sz="4800" u="none">
                <a:solidFill>
                  <a:srgbClr val="55565A"/>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55565A"/>
                </a:solidFill>
              </a:defRPr>
            </a:lvl1pPr>
          </a:lstStyle>
          <a:p>
            <a:fld id="{06C4D36A-1B7F-C94E-9235-18B56FBEE062}" type="datetime1">
              <a:rPr lang="en-US" smtClean="0"/>
              <a:pPr/>
              <a:t>11/18/24</a:t>
            </a:fld>
            <a:endParaRPr lang="en-US" dirty="0"/>
          </a:p>
        </p:txBody>
      </p:sp>
      <p:sp>
        <p:nvSpPr>
          <p:cNvPr id="4" name="Footer Placeholder 3"/>
          <p:cNvSpPr>
            <a:spLocks noGrp="1"/>
          </p:cNvSpPr>
          <p:nvPr>
            <p:ph type="ftr" sz="quarter" idx="11"/>
          </p:nvPr>
        </p:nvSpPr>
        <p:spPr/>
        <p:txBody>
          <a:bodyPr/>
          <a:lstStyle>
            <a:lvl1pPr>
              <a:defRPr>
                <a:solidFill>
                  <a:srgbClr val="55565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55565A"/>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35143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26672" y="1600200"/>
            <a:ext cx="4069130" cy="4525963"/>
          </a:xfrm>
        </p:spPr>
        <p:txBody>
          <a:bodyPr/>
          <a:lstStyle>
            <a:lvl1pPr>
              <a:defRPr sz="23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3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85514-B606-2F40-BC3D-6E46225B961A}"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6986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673" y="1535119"/>
            <a:ext cx="4070719" cy="639762"/>
          </a:xfrm>
        </p:spPr>
        <p:txBody>
          <a:bodyPr anchor="b">
            <a:normAutofit/>
          </a:bodyPr>
          <a:lstStyle>
            <a:lvl1pPr marL="0" indent="0">
              <a:buNone/>
              <a:defRPr sz="2300" b="0">
                <a:solidFill>
                  <a:srgbClr val="4D4F53"/>
                </a:solidFill>
                <a:latin typeface="Source Sans Pro"/>
                <a:cs typeface="Source Sans Pro"/>
              </a:defRPr>
            </a:lvl1pPr>
            <a:lvl2pPr marL="457123" indent="0">
              <a:buNone/>
              <a:defRPr sz="2000" b="1"/>
            </a:lvl2pPr>
            <a:lvl3pPr marL="914246" indent="0">
              <a:buNone/>
              <a:defRPr sz="1900" b="1"/>
            </a:lvl3pPr>
            <a:lvl4pPr marL="1371369" indent="0">
              <a:buNone/>
              <a:defRPr sz="1600" b="1"/>
            </a:lvl4pPr>
            <a:lvl5pPr marL="1828491" indent="0">
              <a:buNone/>
              <a:defRPr sz="1600" b="1"/>
            </a:lvl5pPr>
            <a:lvl6pPr marL="2285615" indent="0">
              <a:buNone/>
              <a:defRPr sz="1600" b="1"/>
            </a:lvl6pPr>
            <a:lvl7pPr marL="2742738" indent="0">
              <a:buNone/>
              <a:defRPr sz="1600" b="1"/>
            </a:lvl7pPr>
            <a:lvl8pPr marL="3199862" indent="0">
              <a:buNone/>
              <a:defRPr sz="1600" b="1"/>
            </a:lvl8pPr>
            <a:lvl9pPr marL="3656984" indent="0">
              <a:buNone/>
              <a:defRPr sz="1600" b="1"/>
            </a:lvl9pPr>
          </a:lstStyle>
          <a:p>
            <a:pPr lvl="0"/>
            <a:r>
              <a:rPr lang="en-US"/>
              <a:t>Edit Master text styles</a:t>
            </a:r>
          </a:p>
        </p:txBody>
      </p:sp>
      <p:sp>
        <p:nvSpPr>
          <p:cNvPr id="4" name="Content Placeholder 3"/>
          <p:cNvSpPr>
            <a:spLocks noGrp="1"/>
          </p:cNvSpPr>
          <p:nvPr>
            <p:ph sz="half" idx="2"/>
          </p:nvPr>
        </p:nvSpPr>
        <p:spPr>
          <a:xfrm>
            <a:off x="426673" y="2174874"/>
            <a:ext cx="4070719" cy="3951288"/>
          </a:xfrm>
        </p:spPr>
        <p:txBody>
          <a:bodyPr/>
          <a:lstStyle>
            <a:lvl1pPr>
              <a:defRPr sz="2300"/>
            </a:lvl1pPr>
            <a:lvl2pPr>
              <a:defRPr sz="1900"/>
            </a:lvl2pPr>
            <a:lvl3pPr>
              <a:defRPr sz="1900"/>
            </a:lvl3pPr>
            <a:lvl4pPr>
              <a:defRPr sz="1900"/>
            </a:lvl4pPr>
            <a:lvl5pPr>
              <a:defRPr sz="19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9" y="1535119"/>
            <a:ext cx="4041776" cy="639762"/>
          </a:xfrm>
        </p:spPr>
        <p:txBody>
          <a:bodyPr anchor="b">
            <a:normAutofit/>
          </a:bodyPr>
          <a:lstStyle>
            <a:lvl1pPr marL="0" indent="0">
              <a:buNone/>
              <a:defRPr sz="2300" b="0">
                <a:solidFill>
                  <a:srgbClr val="4D4F53"/>
                </a:solidFill>
                <a:latin typeface="Source Sans Pro"/>
                <a:cs typeface="Source Sans Pro"/>
              </a:defRPr>
            </a:lvl1pPr>
            <a:lvl2pPr marL="457123" indent="0">
              <a:buNone/>
              <a:defRPr sz="2000" b="1"/>
            </a:lvl2pPr>
            <a:lvl3pPr marL="914246" indent="0">
              <a:buNone/>
              <a:defRPr sz="1900" b="1"/>
            </a:lvl3pPr>
            <a:lvl4pPr marL="1371369" indent="0">
              <a:buNone/>
              <a:defRPr sz="1600" b="1"/>
            </a:lvl4pPr>
            <a:lvl5pPr marL="1828491" indent="0">
              <a:buNone/>
              <a:defRPr sz="1600" b="1"/>
            </a:lvl5pPr>
            <a:lvl6pPr marL="2285615" indent="0">
              <a:buNone/>
              <a:defRPr sz="1600" b="1"/>
            </a:lvl6pPr>
            <a:lvl7pPr marL="2742738" indent="0">
              <a:buNone/>
              <a:defRPr sz="1600" b="1"/>
            </a:lvl7pPr>
            <a:lvl8pPr marL="3199862" indent="0">
              <a:buNone/>
              <a:defRPr sz="1600" b="1"/>
            </a:lvl8pPr>
            <a:lvl9pPr marL="3656984" indent="0">
              <a:buNone/>
              <a:defRPr sz="1600" b="1"/>
            </a:lvl9pPr>
          </a:lstStyle>
          <a:p>
            <a:pPr lvl="0"/>
            <a:r>
              <a:rPr lang="en-US"/>
              <a:t>Edit Master text styles</a:t>
            </a:r>
          </a:p>
        </p:txBody>
      </p:sp>
      <p:sp>
        <p:nvSpPr>
          <p:cNvPr id="6" name="Content Placeholder 5"/>
          <p:cNvSpPr>
            <a:spLocks noGrp="1"/>
          </p:cNvSpPr>
          <p:nvPr>
            <p:ph sz="quarter" idx="4"/>
          </p:nvPr>
        </p:nvSpPr>
        <p:spPr>
          <a:xfrm>
            <a:off x="4645029" y="2174874"/>
            <a:ext cx="4041776" cy="3951288"/>
          </a:xfrm>
        </p:spPr>
        <p:txBody>
          <a:bodyPr/>
          <a:lstStyle>
            <a:lvl1pPr>
              <a:defRPr sz="2300"/>
            </a:lvl1pPr>
            <a:lvl2pPr>
              <a:defRPr sz="1900"/>
            </a:lvl2pPr>
            <a:lvl3pPr>
              <a:defRPr sz="1900"/>
            </a:lvl3pPr>
            <a:lvl4pPr>
              <a:defRPr sz="1900"/>
            </a:lvl4pPr>
            <a:lvl5pPr>
              <a:defRPr sz="19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AE3260-597C-7248-AB08-5DDF823C34EA}" type="datetime1">
              <a:rPr lang="en-US" smtClean="0"/>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2559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AB6DD1-F34A-9F4C-8B78-2AE15E4B6A86}" type="datetime1">
              <a:rPr lang="en-US" smtClean="0"/>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70817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5024B0-0B18-E542-8135-16B274F890DB}" type="datetime1">
              <a:rPr lang="en-US" smtClean="0"/>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01589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Intr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27042" y="1985395"/>
            <a:ext cx="8153030" cy="4034406"/>
          </a:xfrm>
        </p:spPr>
        <p:txBody>
          <a:bodyPr/>
          <a:lstStyle>
            <a:lvl1pPr>
              <a:buSzPct val="80000"/>
              <a:defRPr/>
            </a:lvl1pPr>
            <a:lvl2pPr>
              <a:buSzPct val="80000"/>
              <a:defRPr/>
            </a:lvl2pPr>
            <a:lvl3pPr>
              <a:buSzPct val="80000"/>
              <a:defRPr/>
            </a:lvl3pPr>
            <a:lvl4pPr>
              <a:buSzPct val="80000"/>
              <a:defRPr/>
            </a:lvl4pPr>
            <a:lvl5pPr>
              <a:buSzPct val="8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BE5B5-9A3B-1A4F-A285-2ABDC3EC557E}"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
        <p:nvSpPr>
          <p:cNvPr id="8" name="Text Placeholder 7"/>
          <p:cNvSpPr>
            <a:spLocks noGrp="1"/>
          </p:cNvSpPr>
          <p:nvPr>
            <p:ph type="body" sz="quarter" idx="13" hasCustomPrompt="1"/>
          </p:nvPr>
        </p:nvSpPr>
        <p:spPr>
          <a:xfrm>
            <a:off x="427041" y="1269137"/>
            <a:ext cx="8259761" cy="548478"/>
          </a:xfrm>
        </p:spPr>
        <p:txBody>
          <a:bodyPr>
            <a:normAutofit/>
          </a:bodyPr>
          <a:lstStyle>
            <a:lvl1pPr marL="0" indent="0">
              <a:buFont typeface="Arial"/>
              <a:buNone/>
              <a:defRPr sz="1800" b="1">
                <a:solidFill>
                  <a:srgbClr val="4D4F53"/>
                </a:solidFill>
                <a:latin typeface="Source Sans Pro"/>
                <a:cs typeface="Source Sans Pro"/>
              </a:defRPr>
            </a:lvl1pPr>
          </a:lstStyle>
          <a:p>
            <a:pPr lvl="0"/>
            <a:r>
              <a:rPr lang="en-US" dirty="0"/>
              <a:t>CLICK TO EDIT MASTER TEXT STYLES</a:t>
            </a:r>
          </a:p>
        </p:txBody>
      </p:sp>
    </p:spTree>
    <p:extLst>
      <p:ext uri="{BB962C8B-B14F-4D97-AF65-F5344CB8AC3E}">
        <p14:creationId xmlns:p14="http://schemas.microsoft.com/office/powerpoint/2010/main" val="288644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13" name="Picture 12"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212411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263102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94215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180074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59587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270271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2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72656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Header - Blu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68F1441A-3107-0C44-AAB1-B8AFEE93BF75}" type="datetime1">
              <a:rPr lang="en-US" smtClean="0"/>
              <a:pPr/>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1">
                    <a:lumMod val="25000"/>
                    <a:lumOff val="7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43774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Header - Oran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CBD18CC1-1B59-1943-A999-C1BB20635443}" type="datetime1">
              <a:rPr lang="en-US" smtClean="0"/>
              <a:pPr/>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2">
                    <a:lumMod val="20000"/>
                    <a:lumOff val="80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85531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694967"/>
            <a:ext cx="7704000" cy="763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990000"/>
              </a:buClr>
              <a:buSzPts val="3500"/>
              <a:buFont typeface="Source Sans Pro SemiBold"/>
              <a:buNone/>
              <a:defRPr>
                <a:solidFill>
                  <a:srgbClr val="990000"/>
                </a:solidFill>
                <a:latin typeface="Source Sans Pro SemiBold"/>
                <a:ea typeface="Source Sans Pro SemiBold"/>
                <a:cs typeface="Source Sans Pro SemiBold"/>
                <a:sym typeface="Source Sans Pro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850800" y="1638234"/>
            <a:ext cx="7442400" cy="450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1" name="Google Shape;21;p4"/>
          <p:cNvSpPr/>
          <p:nvPr/>
        </p:nvSpPr>
        <p:spPr>
          <a:xfrm flipH="1">
            <a:off x="8631600" y="480801"/>
            <a:ext cx="512400" cy="5896400"/>
          </a:xfrm>
          <a:prstGeom prst="re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22" name="Google Shape;22;p4"/>
          <p:cNvSpPr/>
          <p:nvPr/>
        </p:nvSpPr>
        <p:spPr>
          <a:xfrm rot="10800000">
            <a:off x="5992352" y="3767254"/>
            <a:ext cx="2906275" cy="2773867"/>
          </a:xfrm>
          <a:custGeom>
            <a:avLst/>
            <a:gdLst/>
            <a:ahLst/>
            <a:cxnLst/>
            <a:rect l="l" t="t" r="r" b="b"/>
            <a:pathLst>
              <a:path w="116251" h="83216" extrusionOk="0">
                <a:moveTo>
                  <a:pt x="116251" y="0"/>
                </a:moveTo>
                <a:lnTo>
                  <a:pt x="0" y="0"/>
                </a:lnTo>
                <a:lnTo>
                  <a:pt x="0" y="83216"/>
                </a:lnTo>
              </a:path>
            </a:pathLst>
          </a:custGeom>
          <a:noFill/>
          <a:ln w="9525" cap="flat" cmpd="sng">
            <a:solidFill>
              <a:schemeClr val="dk1"/>
            </a:solidFill>
            <a:prstDash val="solid"/>
            <a:round/>
            <a:headEnd type="none" w="med" len="med"/>
            <a:tailEnd type="none" w="med" len="med"/>
          </a:ln>
        </p:spPr>
      </p:sp>
    </p:spTree>
    <p:extLst>
      <p:ext uri="{BB962C8B-B14F-4D97-AF65-F5344CB8AC3E}">
        <p14:creationId xmlns:p14="http://schemas.microsoft.com/office/powerpoint/2010/main" val="3607288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6"/>
            <a:ext cx="4041775"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1752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0969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9668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97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2382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7222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2784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3" name="Shape 13"/>
          <p:cNvSpPr txBox="1">
            <a:spLocks noGrp="1"/>
          </p:cNvSpPr>
          <p:nvPr>
            <p:ph type="title"/>
          </p:nvPr>
        </p:nvSpPr>
        <p:spPr>
          <a:xfrm>
            <a:off x="0" y="280414"/>
            <a:ext cx="8686800" cy="992399"/>
          </a:xfrm>
          <a:prstGeom prst="rect">
            <a:avLst/>
          </a:prstGeom>
          <a:noFill/>
          <a:ln>
            <a:noFill/>
          </a:ln>
        </p:spPr>
        <p:txBody>
          <a:bodyPr lIns="91425" tIns="91425" rIns="91425" bIns="91425" anchor="t" anchorCtr="0"/>
          <a:lstStyle>
            <a:lvl1pPr marL="0" indent="0" rtl="0">
              <a:defRPr>
                <a:solidFill>
                  <a:schemeClr val="lt1"/>
                </a:solidFill>
              </a:defRPr>
            </a:lvl1pPr>
            <a:lvl2pPr rtl="0">
              <a:defRPr>
                <a:solidFill>
                  <a:schemeClr val="lt1"/>
                </a:solidFill>
              </a:defRPr>
            </a:lvl2pPr>
            <a:lvl3pPr rtl="0">
              <a:defRPr>
                <a:solidFill>
                  <a:schemeClr val="lt1"/>
                </a:solidFill>
              </a:defRPr>
            </a:lvl3pPr>
            <a:lvl4pPr rtl="0">
              <a:defRPr>
                <a:solidFill>
                  <a:schemeClr val="lt1"/>
                </a:solidFill>
              </a:defRPr>
            </a:lvl4pPr>
            <a:lvl5pPr rtl="0">
              <a:defRPr>
                <a:solidFill>
                  <a:schemeClr val="lt1"/>
                </a:solidFill>
              </a:defRPr>
            </a:lvl5pPr>
            <a:lvl6pPr rtl="0">
              <a:defRPr>
                <a:solidFill>
                  <a:schemeClr val="lt1"/>
                </a:solidFill>
              </a:defRPr>
            </a:lvl6pPr>
            <a:lvl7pPr rtl="0">
              <a:defRPr>
                <a:solidFill>
                  <a:schemeClr val="lt1"/>
                </a:solidFill>
              </a:defRPr>
            </a:lvl7pPr>
            <a:lvl8pPr rtl="0">
              <a:defRPr>
                <a:solidFill>
                  <a:schemeClr val="lt1"/>
                </a:solidFill>
              </a:defRPr>
            </a:lvl8pPr>
            <a:lvl9pPr rtl="0">
              <a:defRPr>
                <a:solidFill>
                  <a:schemeClr val="lt1"/>
                </a:solidFill>
              </a:defRPr>
            </a:lvl9pPr>
          </a:lstStyle>
          <a:p>
            <a:endParaRPr dirty="0"/>
          </a:p>
        </p:txBody>
      </p:sp>
      <p:sp>
        <p:nvSpPr>
          <p:cNvPr id="14" name="Shape 14"/>
          <p:cNvSpPr txBox="1">
            <a:spLocks noGrp="1"/>
          </p:cNvSpPr>
          <p:nvPr>
            <p:ph type="body" idx="1"/>
          </p:nvPr>
        </p:nvSpPr>
        <p:spPr>
          <a:xfrm>
            <a:off x="457200" y="1947333"/>
            <a:ext cx="8229600" cy="46202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118556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2" name="Shape 102"/>
          <p:cNvSpPr txBox="1">
            <a:spLocks noGrp="1"/>
          </p:cNvSpPr>
          <p:nvPr>
            <p:ph type="body" idx="1"/>
          </p:nvPr>
        </p:nvSpPr>
        <p:spPr>
          <a:xfrm>
            <a:off x="3575050" y="273050"/>
            <a:ext cx="5111700" cy="58527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133924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7616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7532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48456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16570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0992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81750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02833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7186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4682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9" name="Shape 109"/>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417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descr="C:\Users\nigam\Downloads\som_logo_dk2400.jpg"/>
          <p:cNvPicPr>
            <a:picLocks noChangeAspect="1" noChangeArrowheads="1"/>
          </p:cNvPicPr>
          <p:nvPr/>
        </p:nvPicPr>
        <p:blipFill>
          <a:blip r:embed="rId2">
            <a:extLst>
              <a:ext uri="{28A0092B-C50C-407E-A947-70E740481C1C}">
                <a14:useLocalDpi xmlns:a14="http://schemas.microsoft.com/office/drawing/2010/main" val="0"/>
              </a:ext>
            </a:extLst>
          </a:blip>
          <a:srcRect b="38303"/>
          <a:stretch>
            <a:fillRect/>
          </a:stretch>
        </p:blipFill>
        <p:spPr bwMode="auto">
          <a:xfrm>
            <a:off x="1871887" y="4916910"/>
            <a:ext cx="5487293" cy="109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106" indent="0" algn="ctr">
              <a:buNone/>
              <a:defRPr>
                <a:solidFill>
                  <a:schemeClr val="tx1">
                    <a:tint val="75000"/>
                  </a:schemeClr>
                </a:solidFill>
              </a:defRPr>
            </a:lvl2pPr>
            <a:lvl3pPr marL="914212" indent="0" algn="ctr">
              <a:buNone/>
              <a:defRPr>
                <a:solidFill>
                  <a:schemeClr val="tx1">
                    <a:tint val="75000"/>
                  </a:schemeClr>
                </a:solidFill>
              </a:defRPr>
            </a:lvl3pPr>
            <a:lvl4pPr marL="1371320" indent="0" algn="ctr">
              <a:buNone/>
              <a:defRPr>
                <a:solidFill>
                  <a:schemeClr val="tx1">
                    <a:tint val="75000"/>
                  </a:schemeClr>
                </a:solidFill>
              </a:defRPr>
            </a:lvl4pPr>
            <a:lvl5pPr marL="1828426" indent="0" algn="ctr">
              <a:buNone/>
              <a:defRPr>
                <a:solidFill>
                  <a:schemeClr val="tx1">
                    <a:tint val="75000"/>
                  </a:schemeClr>
                </a:solidFill>
              </a:defRPr>
            </a:lvl5pPr>
            <a:lvl6pPr marL="2285532" indent="0" algn="ctr">
              <a:buNone/>
              <a:defRPr>
                <a:solidFill>
                  <a:schemeClr val="tx1">
                    <a:tint val="75000"/>
                  </a:schemeClr>
                </a:solidFill>
              </a:defRPr>
            </a:lvl6pPr>
            <a:lvl7pPr marL="2742640" indent="0" algn="ctr">
              <a:buNone/>
              <a:defRPr>
                <a:solidFill>
                  <a:schemeClr val="tx1">
                    <a:tint val="75000"/>
                  </a:schemeClr>
                </a:solidFill>
              </a:defRPr>
            </a:lvl7pPr>
            <a:lvl8pPr marL="3199744" indent="0" algn="ctr">
              <a:buNone/>
              <a:defRPr>
                <a:solidFill>
                  <a:schemeClr val="tx1">
                    <a:tint val="75000"/>
                  </a:schemeClr>
                </a:solidFill>
              </a:defRPr>
            </a:lvl8pPr>
            <a:lvl9pPr marL="3656852"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484216B5-6377-4631-AEF5-A3DB07328349}" type="datetimeFigureOut">
              <a:rPr lang="en-US">
                <a:solidFill>
                  <a:prstClr val="black"/>
                </a:solidFill>
              </a:rPr>
              <a:pPr>
                <a:defRPr/>
              </a:pPr>
              <a:t>11/18/24</a:t>
            </a:fld>
            <a:endParaRPr lang="en-US">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898E7B8-ED21-4196-9890-E1C67981E86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810412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p:txBody>
          <a:bodyPr/>
          <a:lstStyle>
            <a:lvl2pPr marL="742140" indent="-284580">
              <a:buFont typeface="Arial"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2C8423B-94BC-4216-B3B9-2A49E9C0F3F1}" type="datetimeFigureOut">
              <a:rPr lang="en-US">
                <a:solidFill>
                  <a:prstClr val="black"/>
                </a:solidFill>
              </a:rPr>
              <a:pPr>
                <a:defRPr/>
              </a:pPr>
              <a:t>11/18/24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9B2E3B6-6FF8-4A1B-BD2D-EDB6ED9164E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271494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lstStyle>
            <a:lvl1pPr algn="l">
              <a:defRPr sz="4008"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7"/>
            <a:ext cx="7772400" cy="1500187"/>
          </a:xfrm>
        </p:spPr>
        <p:txBody>
          <a:bodyPr anchor="b"/>
          <a:lstStyle>
            <a:lvl1pPr marL="0" indent="0">
              <a:buNone/>
              <a:defRPr sz="1969">
                <a:solidFill>
                  <a:schemeClr val="tx1">
                    <a:tint val="75000"/>
                  </a:schemeClr>
                </a:solidFill>
              </a:defRPr>
            </a:lvl1pPr>
            <a:lvl2pPr marL="457106" indent="0">
              <a:buNone/>
              <a:defRPr sz="1828">
                <a:solidFill>
                  <a:schemeClr val="tx1">
                    <a:tint val="75000"/>
                  </a:schemeClr>
                </a:solidFill>
              </a:defRPr>
            </a:lvl2pPr>
            <a:lvl3pPr marL="914212" indent="0">
              <a:buNone/>
              <a:defRPr sz="1617">
                <a:solidFill>
                  <a:schemeClr val="tx1">
                    <a:tint val="75000"/>
                  </a:schemeClr>
                </a:solidFill>
              </a:defRPr>
            </a:lvl3pPr>
            <a:lvl4pPr marL="1371320" indent="0">
              <a:buNone/>
              <a:defRPr sz="1406">
                <a:solidFill>
                  <a:schemeClr val="tx1">
                    <a:tint val="75000"/>
                  </a:schemeClr>
                </a:solidFill>
              </a:defRPr>
            </a:lvl4pPr>
            <a:lvl5pPr marL="1828426" indent="0">
              <a:buNone/>
              <a:defRPr sz="1406">
                <a:solidFill>
                  <a:schemeClr val="tx1">
                    <a:tint val="75000"/>
                  </a:schemeClr>
                </a:solidFill>
              </a:defRPr>
            </a:lvl5pPr>
            <a:lvl6pPr marL="2285532" indent="0">
              <a:buNone/>
              <a:defRPr sz="1406">
                <a:solidFill>
                  <a:schemeClr val="tx1">
                    <a:tint val="75000"/>
                  </a:schemeClr>
                </a:solidFill>
              </a:defRPr>
            </a:lvl6pPr>
            <a:lvl7pPr marL="2742640" indent="0">
              <a:buNone/>
              <a:defRPr sz="1406">
                <a:solidFill>
                  <a:schemeClr val="tx1">
                    <a:tint val="75000"/>
                  </a:schemeClr>
                </a:solidFill>
              </a:defRPr>
            </a:lvl7pPr>
            <a:lvl8pPr marL="3199744" indent="0">
              <a:buNone/>
              <a:defRPr sz="1406">
                <a:solidFill>
                  <a:schemeClr val="tx1">
                    <a:tint val="75000"/>
                  </a:schemeClr>
                </a:solidFill>
              </a:defRPr>
            </a:lvl8pPr>
            <a:lvl9pPr marL="3656852" indent="0">
              <a:buNone/>
              <a:defRPr sz="140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A78E540-C2AB-4DFF-A54A-DBB8E3F1ED94}" type="datetimeFigureOut">
              <a:rPr lang="en-US">
                <a:solidFill>
                  <a:prstClr val="black"/>
                </a:solidFill>
              </a:rPr>
              <a:pPr>
                <a:defRPr/>
              </a:pPr>
              <a:t>11/18/24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152E2C7-E960-45F3-A8E7-198CAE6FDA1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34372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12"/>
            </a:lvl1pPr>
            <a:lvl2pPr marL="742140" indent="-284580">
              <a:buFont typeface="Arial" pitchFamily="34" charset="0"/>
              <a:buChar char="•"/>
              <a:defRPr sz="2391"/>
            </a:lvl2pPr>
            <a:lvl3pPr>
              <a:defRPr sz="1969"/>
            </a:lvl3pPr>
            <a:lvl4pPr>
              <a:defRPr sz="1828"/>
            </a:lvl4pPr>
            <a:lvl5pPr>
              <a:defRPr sz="1828"/>
            </a:lvl5pPr>
            <a:lvl6pPr>
              <a:defRPr sz="1828"/>
            </a:lvl6pPr>
            <a:lvl7pPr>
              <a:defRPr sz="1828"/>
            </a:lvl7pPr>
            <a:lvl8pPr>
              <a:defRPr sz="1828"/>
            </a:lvl8pPr>
            <a:lvl9pPr>
              <a:defRPr sz="182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4"/>
            <a:ext cx="4038600" cy="4525963"/>
          </a:xfrm>
        </p:spPr>
        <p:txBody>
          <a:bodyPr/>
          <a:lstStyle>
            <a:lvl1pPr>
              <a:defRPr sz="2812"/>
            </a:lvl1pPr>
            <a:lvl2pPr marL="742140" indent="-284580">
              <a:buFont typeface="Arial" pitchFamily="34" charset="0"/>
              <a:buChar char="•"/>
              <a:defRPr sz="2391"/>
            </a:lvl2pPr>
            <a:lvl3pPr>
              <a:defRPr sz="1969"/>
            </a:lvl3pPr>
            <a:lvl4pPr>
              <a:defRPr sz="1828"/>
            </a:lvl4pPr>
            <a:lvl5pPr>
              <a:defRPr sz="1828"/>
            </a:lvl5pPr>
            <a:lvl6pPr>
              <a:defRPr sz="1828"/>
            </a:lvl6pPr>
            <a:lvl7pPr>
              <a:defRPr sz="1828"/>
            </a:lvl7pPr>
            <a:lvl8pPr>
              <a:defRPr sz="1828"/>
            </a:lvl8pPr>
            <a:lvl9pPr>
              <a:defRPr sz="182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018F6798-637A-4D1E-AE2D-7473C93397A6}" type="datetimeFigureOut">
              <a:rPr lang="en-US">
                <a:solidFill>
                  <a:prstClr val="black"/>
                </a:solidFill>
              </a:rPr>
              <a:pPr>
                <a:defRPr/>
              </a:pPr>
              <a:t>11/18/24</a:t>
            </a:fld>
            <a:endParaRPr lang="en-US" dirty="0">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E0B64-ED56-4E74-9FFC-7502593DEC5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613931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391" b="1"/>
            </a:lvl1pPr>
            <a:lvl2pPr marL="457106" indent="0">
              <a:buNone/>
              <a:defRPr sz="1969" b="1"/>
            </a:lvl2pPr>
            <a:lvl3pPr marL="914212" indent="0">
              <a:buNone/>
              <a:defRPr sz="1828" b="1"/>
            </a:lvl3pPr>
            <a:lvl4pPr marL="1371320" indent="0">
              <a:buNone/>
              <a:defRPr sz="1617" b="1"/>
            </a:lvl4pPr>
            <a:lvl5pPr marL="1828426" indent="0">
              <a:buNone/>
              <a:defRPr sz="1617" b="1"/>
            </a:lvl5pPr>
            <a:lvl6pPr marL="2285532" indent="0">
              <a:buNone/>
              <a:defRPr sz="1617" b="1"/>
            </a:lvl6pPr>
            <a:lvl7pPr marL="2742640" indent="0">
              <a:buNone/>
              <a:defRPr sz="1617" b="1"/>
            </a:lvl7pPr>
            <a:lvl8pPr marL="3199744" indent="0">
              <a:buNone/>
              <a:defRPr sz="1617" b="1"/>
            </a:lvl8pPr>
            <a:lvl9pPr marL="3656852" indent="0">
              <a:buNone/>
              <a:defRPr sz="1617"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91" b="1"/>
            </a:lvl1pPr>
            <a:lvl2pPr marL="457106" indent="0">
              <a:buNone/>
              <a:defRPr sz="1969" b="1"/>
            </a:lvl2pPr>
            <a:lvl3pPr marL="914212" indent="0">
              <a:buNone/>
              <a:defRPr sz="1828" b="1"/>
            </a:lvl3pPr>
            <a:lvl4pPr marL="1371320" indent="0">
              <a:buNone/>
              <a:defRPr sz="1617" b="1"/>
            </a:lvl4pPr>
            <a:lvl5pPr marL="1828426" indent="0">
              <a:buNone/>
              <a:defRPr sz="1617" b="1"/>
            </a:lvl5pPr>
            <a:lvl6pPr marL="2285532" indent="0">
              <a:buNone/>
              <a:defRPr sz="1617" b="1"/>
            </a:lvl6pPr>
            <a:lvl7pPr marL="2742640" indent="0">
              <a:buNone/>
              <a:defRPr sz="1617" b="1"/>
            </a:lvl7pPr>
            <a:lvl8pPr marL="3199744" indent="0">
              <a:buNone/>
              <a:defRPr sz="1617" b="1"/>
            </a:lvl8pPr>
            <a:lvl9pPr marL="3656852" indent="0">
              <a:buNone/>
              <a:defRPr sz="1617"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DD7C861-A742-4060-BA04-4D23EFA3F70D}" type="datetimeFigureOut">
              <a:rPr lang="en-US">
                <a:solidFill>
                  <a:prstClr val="black"/>
                </a:solidFill>
              </a:rPr>
              <a:pPr>
                <a:defRPr/>
              </a:pPr>
              <a:t>11/18/24</a:t>
            </a:fld>
            <a:endParaRPr lang="en-US" dirty="0">
              <a:solidFill>
                <a:prstClr val="black"/>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D5416AE-F7AB-4EC3-AE0B-8E59C199F06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204128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15C54B3-2F89-4D89-B940-6FA69E3F5BD8}" type="datetimeFigureOut">
              <a:rPr lang="en-US">
                <a:solidFill>
                  <a:prstClr val="black"/>
                </a:solidFill>
              </a:rPr>
              <a:pPr>
                <a:defRPr/>
              </a:pPr>
              <a:t>11/18/24</a:t>
            </a:fld>
            <a:endParaRPr lang="en-US" dirty="0">
              <a:solidFill>
                <a:prstClr val="black"/>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1BBA0A6-F0F5-4B84-89B7-97FA69666FE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67825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434B18-A32F-4A42-8600-8A48B200D931}" type="datetimeFigureOut">
              <a:rPr lang="en-US">
                <a:solidFill>
                  <a:prstClr val="black"/>
                </a:solidFill>
              </a:rPr>
              <a:pPr>
                <a:defRPr/>
              </a:pPr>
              <a:t>11/18/24</a:t>
            </a:fld>
            <a:endParaRPr lang="en-US" dirty="0">
              <a:solidFill>
                <a:prstClr val="black"/>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CF5197C-0D10-453A-873D-9A38D0AAF95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523456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969"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34"/>
            </a:lvl1pPr>
            <a:lvl2pPr>
              <a:defRPr sz="2812"/>
            </a:lvl2pPr>
            <a:lvl3pPr>
              <a:defRPr sz="2391"/>
            </a:lvl3pPr>
            <a:lvl4pPr>
              <a:defRPr sz="1969"/>
            </a:lvl4pPr>
            <a:lvl5pPr>
              <a:defRPr sz="1969"/>
            </a:lvl5pPr>
            <a:lvl6pPr>
              <a:defRPr sz="1969"/>
            </a:lvl6pPr>
            <a:lvl7pPr>
              <a:defRPr sz="1969"/>
            </a:lvl7pPr>
            <a:lvl8pPr>
              <a:defRPr sz="1969"/>
            </a:lvl8pPr>
            <a:lvl9pPr>
              <a:defRPr sz="19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6"/>
            </a:lvl1pPr>
            <a:lvl2pPr marL="457106" indent="0">
              <a:buNone/>
              <a:defRPr sz="1195"/>
            </a:lvl2pPr>
            <a:lvl3pPr marL="914212" indent="0">
              <a:buNone/>
              <a:defRPr sz="984"/>
            </a:lvl3pPr>
            <a:lvl4pPr marL="1371320" indent="0">
              <a:buNone/>
              <a:defRPr sz="914"/>
            </a:lvl4pPr>
            <a:lvl5pPr marL="1828426" indent="0">
              <a:buNone/>
              <a:defRPr sz="914"/>
            </a:lvl5pPr>
            <a:lvl6pPr marL="2285532" indent="0">
              <a:buNone/>
              <a:defRPr sz="914"/>
            </a:lvl6pPr>
            <a:lvl7pPr marL="2742640" indent="0">
              <a:buNone/>
              <a:defRPr sz="914"/>
            </a:lvl7pPr>
            <a:lvl8pPr marL="3199744" indent="0">
              <a:buNone/>
              <a:defRPr sz="914"/>
            </a:lvl8pPr>
            <a:lvl9pPr marL="3656852" indent="0">
              <a:buNone/>
              <a:defRPr sz="914"/>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B4709CF-6EF1-49E4-9872-A1A9A97B47DA}" type="datetimeFigureOut">
              <a:rPr lang="en-US">
                <a:solidFill>
                  <a:prstClr val="black"/>
                </a:solidFill>
              </a:rPr>
              <a:pPr>
                <a:defRPr/>
              </a:pPr>
              <a:t>11/18/24</a:t>
            </a:fld>
            <a:endParaRPr lang="en-US" dirty="0">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A7D51C2-7BE7-4950-B552-7A83A5478DF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43163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969"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34"/>
            </a:lvl1pPr>
            <a:lvl2pPr marL="457106" indent="0">
              <a:buNone/>
              <a:defRPr sz="2812"/>
            </a:lvl2pPr>
            <a:lvl3pPr marL="914212" indent="0">
              <a:buNone/>
              <a:defRPr sz="2391"/>
            </a:lvl3pPr>
            <a:lvl4pPr marL="1371320" indent="0">
              <a:buNone/>
              <a:defRPr sz="1969"/>
            </a:lvl4pPr>
            <a:lvl5pPr marL="1828426" indent="0">
              <a:buNone/>
              <a:defRPr sz="1969"/>
            </a:lvl5pPr>
            <a:lvl6pPr marL="2285532" indent="0">
              <a:buNone/>
              <a:defRPr sz="1969"/>
            </a:lvl6pPr>
            <a:lvl7pPr marL="2742640" indent="0">
              <a:buNone/>
              <a:defRPr sz="1969"/>
            </a:lvl7pPr>
            <a:lvl8pPr marL="3199744" indent="0">
              <a:buNone/>
              <a:defRPr sz="1969"/>
            </a:lvl8pPr>
            <a:lvl9pPr marL="3656852" indent="0">
              <a:buNone/>
              <a:defRPr sz="1969"/>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6"/>
            </a:lvl1pPr>
            <a:lvl2pPr marL="457106" indent="0">
              <a:buNone/>
              <a:defRPr sz="1195"/>
            </a:lvl2pPr>
            <a:lvl3pPr marL="914212" indent="0">
              <a:buNone/>
              <a:defRPr sz="984"/>
            </a:lvl3pPr>
            <a:lvl4pPr marL="1371320" indent="0">
              <a:buNone/>
              <a:defRPr sz="914"/>
            </a:lvl4pPr>
            <a:lvl5pPr marL="1828426" indent="0">
              <a:buNone/>
              <a:defRPr sz="914"/>
            </a:lvl5pPr>
            <a:lvl6pPr marL="2285532" indent="0">
              <a:buNone/>
              <a:defRPr sz="914"/>
            </a:lvl6pPr>
            <a:lvl7pPr marL="2742640" indent="0">
              <a:buNone/>
              <a:defRPr sz="914"/>
            </a:lvl7pPr>
            <a:lvl8pPr marL="3199744" indent="0">
              <a:buNone/>
              <a:defRPr sz="914"/>
            </a:lvl8pPr>
            <a:lvl9pPr marL="3656852" indent="0">
              <a:buNone/>
              <a:defRPr sz="914"/>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9CDBCF1-C443-4E4E-8E2D-858ECAB9FD40}" type="datetimeFigureOut">
              <a:rPr lang="en-US">
                <a:solidFill>
                  <a:prstClr val="black"/>
                </a:solidFill>
              </a:rPr>
              <a:pPr>
                <a:defRPr/>
              </a:pPr>
              <a:t>11/18/24</a:t>
            </a:fld>
            <a:endParaRPr lang="en-US" dirty="0">
              <a:solidFill>
                <a:prstClr val="black"/>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7055C8E-2E62-4785-A3BD-EFCBAFA0E9A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134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6" name="Shape 116"/>
          <p:cNvSpPr txBox="1">
            <a:spLocks noGrp="1"/>
          </p:cNvSpPr>
          <p:nvPr>
            <p:ph type="body" idx="1"/>
          </p:nvPr>
        </p:nvSpPr>
        <p:spPr>
          <a:xfrm rot="5400000">
            <a:off x="2308950" y="-251550"/>
            <a:ext cx="4526100"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1074B5-23AB-4F64-BF1A-C1A3F7329004}" type="datetimeFigureOut">
              <a:rPr lang="en-US">
                <a:solidFill>
                  <a:prstClr val="black"/>
                </a:solidFill>
              </a:rPr>
              <a:pPr>
                <a:defRPr/>
              </a:pPr>
              <a:t>11/18/24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91940BF-A6ED-43D8-A5D4-AE8A379F7AD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913352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55BF405-E08D-4472-9A88-5DB976A8E587}" type="datetimeFigureOut">
              <a:rPr lang="en-US">
                <a:solidFill>
                  <a:prstClr val="black"/>
                </a:solidFill>
              </a:rPr>
              <a:pPr>
                <a:defRPr/>
              </a:pPr>
              <a:t>11/18/24</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6FAD26F-8D7A-4BA8-8FCC-AFA96D87E98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83633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4732350" y="2171687"/>
            <a:ext cx="5851500"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2" name="Shape 122"/>
          <p:cNvSpPr txBox="1">
            <a:spLocks noGrp="1"/>
          </p:cNvSpPr>
          <p:nvPr>
            <p:ph type="body" idx="1"/>
          </p:nvPr>
        </p:nvSpPr>
        <p:spPr>
          <a:xfrm rot="5400000">
            <a:off x="541350" y="190487"/>
            <a:ext cx="5851500" cy="6019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B6673E-F8E9-D643-A1C3-6D036049D5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NCBO-logo"/>
          <p:cNvPicPr>
            <a:picLocks noChangeAspect="1" noChangeArrowheads="1"/>
          </p:cNvPicPr>
          <p:nvPr/>
        </p:nvPicPr>
        <p:blipFill>
          <a:blip r:embed="rId2" cstate="print"/>
          <a:srcRect/>
          <a:stretch>
            <a:fillRect/>
          </a:stretch>
        </p:blipFill>
        <p:spPr bwMode="auto">
          <a:xfrm>
            <a:off x="1116013" y="4189417"/>
            <a:ext cx="7161212" cy="2128837"/>
          </a:xfrm>
          <a:prstGeom prst="rect">
            <a:avLst/>
          </a:prstGeom>
          <a:noFill/>
          <a:ln w="9525">
            <a:noFill/>
            <a:miter lim="800000"/>
            <a:headEnd/>
            <a:tailEnd/>
          </a:ln>
        </p:spPr>
      </p:pic>
      <p:sp>
        <p:nvSpPr>
          <p:cNvPr id="164866" name="Rectangle 2"/>
          <p:cNvSpPr>
            <a:spLocks noGrp="1" noChangeArrowheads="1"/>
          </p:cNvSpPr>
          <p:nvPr>
            <p:ph type="ctrTitle"/>
          </p:nvPr>
        </p:nvSpPr>
        <p:spPr>
          <a:xfrm>
            <a:off x="685800" y="1123951"/>
            <a:ext cx="7772400" cy="1447800"/>
          </a:xfrm>
        </p:spPr>
        <p:txBody>
          <a:bodyPr/>
          <a:lstStyle>
            <a:lvl1pPr algn="ctr">
              <a:defRPr sz="4400">
                <a:effectLst/>
              </a:defRPr>
            </a:lvl1pPr>
          </a:lstStyle>
          <a:p>
            <a:r>
              <a:rPr lang="en-US"/>
              <a:t>Click to edit Master title style</a:t>
            </a:r>
            <a:endParaRPr lang="en-US" dirty="0"/>
          </a:p>
        </p:txBody>
      </p:sp>
      <p:sp>
        <p:nvSpPr>
          <p:cNvPr id="164867" name="Rectangle 3"/>
          <p:cNvSpPr>
            <a:spLocks noGrp="1" noChangeArrowheads="1"/>
          </p:cNvSpPr>
          <p:nvPr>
            <p:ph type="subTitle" idx="1"/>
          </p:nvPr>
        </p:nvSpPr>
        <p:spPr>
          <a:xfrm>
            <a:off x="1377950" y="2686051"/>
            <a:ext cx="6400800" cy="1295400"/>
          </a:xfrm>
        </p:spPr>
        <p:txBody>
          <a:bodyPr/>
          <a:lstStyle>
            <a:lvl1pPr marL="0" indent="0" algn="r">
              <a:buFont typeface="Wingdings" pitchFamily="2" charset="2"/>
              <a:buNone/>
              <a:defRPr sz="2400"/>
            </a:lvl1pPr>
          </a:lstStyle>
          <a:p>
            <a:r>
              <a:rPr lang="en-US"/>
              <a:t>Click to edit Master subtitle style</a:t>
            </a:r>
          </a:p>
        </p:txBody>
      </p:sp>
      <p:sp>
        <p:nvSpPr>
          <p:cNvPr id="5" name="Rectangle 4"/>
          <p:cNvSpPr>
            <a:spLocks noGrp="1" noChangeArrowheads="1"/>
          </p:cNvSpPr>
          <p:nvPr>
            <p:ph type="dt" sz="half" idx="10"/>
          </p:nvPr>
        </p:nvSpPr>
        <p:spPr>
          <a:xfrm>
            <a:off x="6350" y="6381752"/>
            <a:ext cx="2133600" cy="476251"/>
          </a:xfrm>
        </p:spPr>
        <p:txBody>
          <a:bodyPr/>
          <a:lstStyle>
            <a:lvl1pPr>
              <a:defRPr/>
            </a:lvl1pPr>
          </a:lstStyle>
          <a:p>
            <a:fld id="{1D8BD707-D9CF-40AE-B4C6-C98DA3205C09}" type="datetimeFigureOut">
              <a:rPr lang="en-US" smtClean="0"/>
              <a:pPr/>
              <a:t>11/18/24</a:t>
            </a:fld>
            <a:endParaRPr lang="en-US"/>
          </a:p>
        </p:txBody>
      </p:sp>
      <p:sp>
        <p:nvSpPr>
          <p:cNvPr id="6" name="Rectangle 5"/>
          <p:cNvSpPr>
            <a:spLocks noGrp="1" noChangeArrowheads="1"/>
          </p:cNvSpPr>
          <p:nvPr>
            <p:ph type="ftr" sz="quarter" idx="11"/>
          </p:nvPr>
        </p:nvSpPr>
        <p:spPr>
          <a:xfrm>
            <a:off x="3124201" y="6381752"/>
            <a:ext cx="2895600" cy="476251"/>
          </a:xfrm>
        </p:spPr>
        <p:txBody>
          <a:bodyPr/>
          <a:lstStyle>
            <a:lvl1pPr>
              <a:defRPr/>
            </a:lvl1pPr>
          </a:lstStyle>
          <a:p>
            <a:endParaRPr lang="en-US"/>
          </a:p>
        </p:txBody>
      </p:sp>
      <p:sp>
        <p:nvSpPr>
          <p:cNvPr id="7" name="Rectangle 6"/>
          <p:cNvSpPr>
            <a:spLocks noGrp="1" noChangeArrowheads="1"/>
          </p:cNvSpPr>
          <p:nvPr>
            <p:ph type="sldNum" sz="quarter" idx="12"/>
          </p:nvPr>
        </p:nvSpPr>
        <p:spPr>
          <a:xfrm>
            <a:off x="7004051" y="6381752"/>
            <a:ext cx="2133600" cy="476251"/>
          </a:xfrm>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524128"/>
            <a:ext cx="7772400" cy="1362075"/>
          </a:xfrm>
        </p:spPr>
        <p:txBody>
          <a:bodyPr/>
          <a:lstStyle>
            <a:lvl1pPr algn="l">
              <a:defRPr sz="4000" b="1" cap="none" baseline="0"/>
            </a:lvl1pPr>
          </a:lstStyle>
          <a:p>
            <a:r>
              <a:rPr lang="en-US"/>
              <a:t>Click to edit Master title style</a:t>
            </a:r>
          </a:p>
        </p:txBody>
      </p:sp>
      <p:sp>
        <p:nvSpPr>
          <p:cNvPr id="3" name="Text Placeholder 2"/>
          <p:cNvSpPr>
            <a:spLocks noGrp="1"/>
          </p:cNvSpPr>
          <p:nvPr>
            <p:ph type="body" idx="1"/>
          </p:nvPr>
        </p:nvSpPr>
        <p:spPr>
          <a:xfrm>
            <a:off x="722313" y="41386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a:t>Click to edit Master title style</a:t>
            </a:r>
            <a:endParaRPr lang="en-US" dirty="0"/>
          </a:p>
        </p:txBody>
      </p:sp>
      <p:sp>
        <p:nvSpPr>
          <p:cNvPr id="3" name="Content Placeholder 2"/>
          <p:cNvSpPr>
            <a:spLocks noGrp="1"/>
          </p:cNvSpPr>
          <p:nvPr>
            <p:ph sz="half" idx="1"/>
          </p:nvPr>
        </p:nvSpPr>
        <p:spPr>
          <a:xfrm>
            <a:off x="6858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effectLst/>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6"/>
            <a:ext cx="4041775" cy="639763"/>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415591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0000" y="0"/>
            <a:ext cx="21082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400" y="0"/>
            <a:ext cx="6172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fld id="{1D8BD707-D9CF-40AE-B4C6-C98DA3205C09}" type="datetimeFigureOut">
              <a:rPr lang="en-US" smtClean="0"/>
              <a:pPr/>
              <a:t>11/18/24</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solidFill>
                  <a:srgbClr val="F8F8F8"/>
                </a:solidFill>
              </a:defRPr>
            </a:lvl1pPr>
          </a:lstStyle>
          <a:p>
            <a:fld id="{B6F15528-21DE-4FAA-801E-634DDDAF4B2B}" type="slidenum">
              <a:rPr lang="en-US" smtClean="0"/>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42882" indent="0" algn="ctr">
              <a:buNone/>
              <a:defRPr>
                <a:solidFill>
                  <a:schemeClr val="tx1">
                    <a:tint val="75000"/>
                  </a:schemeClr>
                </a:solidFill>
              </a:defRPr>
            </a:lvl2pPr>
            <a:lvl3pPr marL="685765" indent="0" algn="ctr">
              <a:buNone/>
              <a:defRPr>
                <a:solidFill>
                  <a:schemeClr val="tx1">
                    <a:tint val="75000"/>
                  </a:schemeClr>
                </a:solidFill>
              </a:defRPr>
            </a:lvl3pPr>
            <a:lvl4pPr marL="1028647" indent="0" algn="ctr">
              <a:buNone/>
              <a:defRPr>
                <a:solidFill>
                  <a:schemeClr val="tx1">
                    <a:tint val="75000"/>
                  </a:schemeClr>
                </a:solidFill>
              </a:defRPr>
            </a:lvl4pPr>
            <a:lvl5pPr marL="1371530" indent="0" algn="ctr">
              <a:buNone/>
              <a:defRPr>
                <a:solidFill>
                  <a:schemeClr val="tx1">
                    <a:tint val="75000"/>
                  </a:schemeClr>
                </a:solidFill>
              </a:defRPr>
            </a:lvl5pPr>
            <a:lvl6pPr marL="1714412" indent="0" algn="ctr">
              <a:buNone/>
              <a:defRPr>
                <a:solidFill>
                  <a:schemeClr val="tx1">
                    <a:tint val="75000"/>
                  </a:schemeClr>
                </a:solidFill>
              </a:defRPr>
            </a:lvl6pPr>
            <a:lvl7pPr marL="2057295" indent="0" algn="ctr">
              <a:buNone/>
              <a:defRPr>
                <a:solidFill>
                  <a:schemeClr val="tx1">
                    <a:tint val="75000"/>
                  </a:schemeClr>
                </a:solidFill>
              </a:defRPr>
            </a:lvl7pPr>
            <a:lvl8pPr marL="2400177" indent="0" algn="ctr">
              <a:buNone/>
              <a:defRPr>
                <a:solidFill>
                  <a:schemeClr val="tx1">
                    <a:tint val="75000"/>
                  </a:schemeClr>
                </a:solidFill>
              </a:defRPr>
            </a:lvl8pPr>
            <a:lvl9pPr marL="27430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8"/>
            <a:ext cx="5486400" cy="1097543"/>
          </a:xfrm>
          <a:prstGeom prst="rect">
            <a:avLst/>
          </a:prstGeom>
          <a:noFill/>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nchor="ctr"/>
          <a:lstStyle>
            <a:lvl1pPr algn="ctr">
              <a:defRPr sz="3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6"/>
            <a:ext cx="7772400" cy="1500187"/>
          </a:xfrm>
        </p:spPr>
        <p:txBody>
          <a:bodyPr anchor="b"/>
          <a:lstStyle>
            <a:lvl1pPr marL="0" indent="0">
              <a:buNone/>
              <a:defRPr sz="1500">
                <a:solidFill>
                  <a:schemeClr val="tx1">
                    <a:tint val="75000"/>
                  </a:schemeClr>
                </a:solidFill>
              </a:defRPr>
            </a:lvl1pPr>
            <a:lvl2pPr marL="342882" indent="0">
              <a:buNone/>
              <a:defRPr sz="1350">
                <a:solidFill>
                  <a:schemeClr val="tx1">
                    <a:tint val="75000"/>
                  </a:schemeClr>
                </a:solidFill>
              </a:defRPr>
            </a:lvl2pPr>
            <a:lvl3pPr marL="685765" indent="0">
              <a:buNone/>
              <a:defRPr sz="1200">
                <a:solidFill>
                  <a:schemeClr val="tx1">
                    <a:tint val="75000"/>
                  </a:schemeClr>
                </a:solidFill>
              </a:defRPr>
            </a:lvl3pPr>
            <a:lvl4pPr marL="1028647" indent="0">
              <a:buNone/>
              <a:defRPr sz="1050">
                <a:solidFill>
                  <a:schemeClr val="tx1">
                    <a:tint val="75000"/>
                  </a:schemeClr>
                </a:solidFill>
              </a:defRPr>
            </a:lvl4pPr>
            <a:lvl5pPr marL="1371530" indent="0">
              <a:buNone/>
              <a:defRPr sz="1050">
                <a:solidFill>
                  <a:schemeClr val="tx1">
                    <a:tint val="75000"/>
                  </a:schemeClr>
                </a:solidFill>
              </a:defRPr>
            </a:lvl5pPr>
            <a:lvl6pPr marL="1714412" indent="0">
              <a:buNone/>
              <a:defRPr sz="1050">
                <a:solidFill>
                  <a:schemeClr val="tx1">
                    <a:tint val="75000"/>
                  </a:schemeClr>
                </a:solidFill>
              </a:defRPr>
            </a:lvl6pPr>
            <a:lvl7pPr marL="2057295" indent="0">
              <a:buNone/>
              <a:defRPr sz="1050">
                <a:solidFill>
                  <a:schemeClr val="tx1">
                    <a:tint val="75000"/>
                  </a:schemeClr>
                </a:solidFill>
              </a:defRPr>
            </a:lvl7pPr>
            <a:lvl8pPr marL="2400177" indent="0">
              <a:buNone/>
              <a:defRPr sz="1050">
                <a:solidFill>
                  <a:schemeClr val="tx1">
                    <a:tint val="75000"/>
                  </a:schemeClr>
                </a:solidFill>
              </a:defRPr>
            </a:lvl8pPr>
            <a:lvl9pPr marL="274306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3"/>
          </a:xfrm>
        </p:spPr>
        <p:txBody>
          <a:bodyPr anchor="b"/>
          <a:lstStyle>
            <a:lvl1pPr marL="0" indent="0">
              <a:buNone/>
              <a:defRPr sz="1800" b="1"/>
            </a:lvl1pPr>
            <a:lvl2pPr marL="342882" indent="0">
              <a:buNone/>
              <a:defRPr sz="1500" b="1"/>
            </a:lvl2pPr>
            <a:lvl3pPr marL="685765" indent="0">
              <a:buNone/>
              <a:defRPr sz="1350" b="1"/>
            </a:lvl3pPr>
            <a:lvl4pPr marL="1028647" indent="0">
              <a:buNone/>
              <a:defRPr sz="1200" b="1"/>
            </a:lvl4pPr>
            <a:lvl5pPr marL="1371530" indent="0">
              <a:buNone/>
              <a:defRPr sz="1200" b="1"/>
            </a:lvl5pPr>
            <a:lvl6pPr marL="1714412" indent="0">
              <a:buNone/>
              <a:defRPr sz="1200" b="1"/>
            </a:lvl6pPr>
            <a:lvl7pPr marL="2057295" indent="0">
              <a:buNone/>
              <a:defRPr sz="1200" b="1"/>
            </a:lvl7pPr>
            <a:lvl8pPr marL="2400177" indent="0">
              <a:buNone/>
              <a:defRPr sz="1200" b="1"/>
            </a:lvl8pPr>
            <a:lvl9pPr marL="274306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6"/>
            <a:ext cx="4041775" cy="639763"/>
          </a:xfrm>
        </p:spPr>
        <p:txBody>
          <a:bodyPr anchor="b"/>
          <a:lstStyle>
            <a:lvl1pPr marL="0" indent="0">
              <a:buNone/>
              <a:defRPr sz="1800" b="1"/>
            </a:lvl1pPr>
            <a:lvl2pPr marL="342882" indent="0">
              <a:buNone/>
              <a:defRPr sz="1500" b="1"/>
            </a:lvl2pPr>
            <a:lvl3pPr marL="685765" indent="0">
              <a:buNone/>
              <a:defRPr sz="1350" b="1"/>
            </a:lvl3pPr>
            <a:lvl4pPr marL="1028647" indent="0">
              <a:buNone/>
              <a:defRPr sz="1200" b="1"/>
            </a:lvl4pPr>
            <a:lvl5pPr marL="1371530" indent="0">
              <a:buNone/>
              <a:defRPr sz="1200" b="1"/>
            </a:lvl5pPr>
            <a:lvl6pPr marL="1714412" indent="0">
              <a:buNone/>
              <a:defRPr sz="1200" b="1"/>
            </a:lvl6pPr>
            <a:lvl7pPr marL="2057295" indent="0">
              <a:buNone/>
              <a:defRPr sz="1200" b="1"/>
            </a:lvl7pPr>
            <a:lvl8pPr marL="2400177" indent="0">
              <a:buNone/>
              <a:defRPr sz="1200" b="1"/>
            </a:lvl8pPr>
            <a:lvl9pPr marL="274306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5BBD54-FE52-4A40-9F59-8A0469500128}" type="datetimeFigureOut">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99B1D-8972-C446-95FF-75F5B7D09A40}" type="slidenum">
              <a:rPr lang="en-US" smtClean="0"/>
              <a:t>‹#›</a:t>
            </a:fld>
            <a:endParaRPr lang="en-US"/>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7"/>
            <a:ext cx="5486400" cy="1097543"/>
          </a:xfrm>
          <a:prstGeom prst="rect">
            <a:avLst/>
          </a:prstGeom>
          <a:noFill/>
        </p:spPr>
      </p:pic>
    </p:spTree>
    <p:extLst>
      <p:ext uri="{BB962C8B-B14F-4D97-AF65-F5344CB8AC3E}">
        <p14:creationId xmlns:p14="http://schemas.microsoft.com/office/powerpoint/2010/main" val="6517880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82" indent="0">
              <a:buNone/>
              <a:defRPr sz="900"/>
            </a:lvl2pPr>
            <a:lvl3pPr marL="685765" indent="0">
              <a:buNone/>
              <a:defRPr sz="750"/>
            </a:lvl3pPr>
            <a:lvl4pPr marL="1028647" indent="0">
              <a:buNone/>
              <a:defRPr sz="675"/>
            </a:lvl4pPr>
            <a:lvl5pPr marL="1371530" indent="0">
              <a:buNone/>
              <a:defRPr sz="675"/>
            </a:lvl5pPr>
            <a:lvl6pPr marL="1714412" indent="0">
              <a:buNone/>
              <a:defRPr sz="675"/>
            </a:lvl6pPr>
            <a:lvl7pPr marL="2057295" indent="0">
              <a:buNone/>
              <a:defRPr sz="675"/>
            </a:lvl7pPr>
            <a:lvl8pPr marL="2400177" indent="0">
              <a:buNone/>
              <a:defRPr sz="675"/>
            </a:lvl8pPr>
            <a:lvl9pPr marL="274306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82" indent="0">
              <a:buNone/>
              <a:defRPr sz="2100"/>
            </a:lvl2pPr>
            <a:lvl3pPr marL="685765" indent="0">
              <a:buNone/>
              <a:defRPr sz="1800"/>
            </a:lvl3pPr>
            <a:lvl4pPr marL="1028647" indent="0">
              <a:buNone/>
              <a:defRPr sz="1500"/>
            </a:lvl4pPr>
            <a:lvl5pPr marL="1371530" indent="0">
              <a:buNone/>
              <a:defRPr sz="1500"/>
            </a:lvl5pPr>
            <a:lvl6pPr marL="1714412" indent="0">
              <a:buNone/>
              <a:defRPr sz="1500"/>
            </a:lvl6pPr>
            <a:lvl7pPr marL="2057295" indent="0">
              <a:buNone/>
              <a:defRPr sz="1500"/>
            </a:lvl7pPr>
            <a:lvl8pPr marL="2400177" indent="0">
              <a:buNone/>
              <a:defRPr sz="1500"/>
            </a:lvl8pPr>
            <a:lvl9pPr marL="274306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050"/>
            </a:lvl1pPr>
            <a:lvl2pPr marL="342882" indent="0">
              <a:buNone/>
              <a:defRPr sz="900"/>
            </a:lvl2pPr>
            <a:lvl3pPr marL="685765" indent="0">
              <a:buNone/>
              <a:defRPr sz="750"/>
            </a:lvl3pPr>
            <a:lvl4pPr marL="1028647" indent="0">
              <a:buNone/>
              <a:defRPr sz="675"/>
            </a:lvl4pPr>
            <a:lvl5pPr marL="1371530" indent="0">
              <a:buNone/>
              <a:defRPr sz="675"/>
            </a:lvl5pPr>
            <a:lvl6pPr marL="1714412" indent="0">
              <a:buNone/>
              <a:defRPr sz="675"/>
            </a:lvl6pPr>
            <a:lvl7pPr marL="2057295" indent="0">
              <a:buNone/>
              <a:defRPr sz="675"/>
            </a:lvl7pPr>
            <a:lvl8pPr marL="2400177" indent="0">
              <a:buNone/>
              <a:defRPr sz="675"/>
            </a:lvl8pPr>
            <a:lvl9pPr marL="274306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pic>
        <p:nvPicPr>
          <p:cNvPr id="21" name="Shape 21"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364337" y="4887685"/>
            <a:ext cx="6422570" cy="128451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41" name="Shape 4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64" name="Shape 6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72337" y="4916715"/>
            <a:ext cx="5486400" cy="1097543"/>
          </a:xfrm>
          <a:prstGeom prst="rect">
            <a:avLst/>
          </a:prstGeom>
          <a:noFill/>
        </p:spPr>
      </p:pic>
    </p:spTree>
    <p:extLst>
      <p:ext uri="{BB962C8B-B14F-4D97-AF65-F5344CB8AC3E}">
        <p14:creationId xmlns:p14="http://schemas.microsoft.com/office/powerpoint/2010/main" val="5144965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5" name="Shape 7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2"/>
          </a:xfrm>
          <a:prstGeom prst="rect">
            <a:avLst/>
          </a:prstGeom>
          <a:noFill/>
        </p:spPr>
      </p:pic>
    </p:spTree>
    <p:extLst>
      <p:ext uri="{BB962C8B-B14F-4D97-AF65-F5344CB8AC3E}">
        <p14:creationId xmlns:p14="http://schemas.microsoft.com/office/powerpoint/2010/main" val="40720353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92340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0"/>
            <a:ext cx="7772400" cy="1362076"/>
          </a:xfrm>
          <a:solidFill>
            <a:srgbClr val="FFFF99"/>
          </a:solidFill>
        </p:spPr>
        <p:txBody>
          <a:bodyPr anchor="t"/>
          <a:lstStyle>
            <a:lvl1pPr algn="l">
              <a:defRPr sz="3333"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1667">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66779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99481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47574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12168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81225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1667"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977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11/18/24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2748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667"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25911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68646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18832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0624" y="2490826"/>
            <a:ext cx="7772400" cy="1371600"/>
          </a:xfrm>
        </p:spPr>
        <p:txBody>
          <a:bodyPr>
            <a:normAutofit/>
          </a:bodyPr>
          <a:lstStyle>
            <a:lvl1pPr algn="l">
              <a:defRPr sz="4800">
                <a:solidFill>
                  <a:srgbClr val="55565A"/>
                </a:solidFill>
                <a:latin typeface="Source Sans Pro Light"/>
                <a:cs typeface="Source Sans Pro Light"/>
              </a:defRPr>
            </a:lvl1pPr>
          </a:lstStyle>
          <a:p>
            <a:r>
              <a:rPr lang="en-US"/>
              <a:t>Click to edit Master title style</a:t>
            </a:r>
            <a:endParaRPr lang="en-US" dirty="0"/>
          </a:p>
        </p:txBody>
      </p:sp>
      <p:sp>
        <p:nvSpPr>
          <p:cNvPr id="3" name="Subtitle 2"/>
          <p:cNvSpPr>
            <a:spLocks noGrp="1"/>
          </p:cNvSpPr>
          <p:nvPr>
            <p:ph type="subTitle" idx="1"/>
          </p:nvPr>
        </p:nvSpPr>
        <p:spPr>
          <a:xfrm>
            <a:off x="419100" y="3970784"/>
            <a:ext cx="6400800" cy="769620"/>
          </a:xfrm>
        </p:spPr>
        <p:txBody>
          <a:bodyPr>
            <a:normAutofit/>
          </a:bodyPr>
          <a:lstStyle>
            <a:lvl1pPr marL="0" indent="0" algn="l">
              <a:buNone/>
              <a:defRPr sz="1400">
                <a:solidFill>
                  <a:srgbClr val="55565A"/>
                </a:solidFill>
                <a:latin typeface="Source Sans Pro"/>
                <a:cs typeface="Source Sans Pro"/>
              </a:defRPr>
            </a:lvl1pPr>
            <a:lvl2pPr marL="457123" indent="0" algn="ctr">
              <a:buNone/>
              <a:defRPr>
                <a:solidFill>
                  <a:schemeClr val="tx1">
                    <a:tint val="75000"/>
                  </a:schemeClr>
                </a:solidFill>
              </a:defRPr>
            </a:lvl2pPr>
            <a:lvl3pPr marL="914246" indent="0" algn="ctr">
              <a:buNone/>
              <a:defRPr>
                <a:solidFill>
                  <a:schemeClr val="tx1">
                    <a:tint val="75000"/>
                  </a:schemeClr>
                </a:solidFill>
              </a:defRPr>
            </a:lvl3pPr>
            <a:lvl4pPr marL="1371369" indent="0" algn="ctr">
              <a:buNone/>
              <a:defRPr>
                <a:solidFill>
                  <a:schemeClr val="tx1">
                    <a:tint val="75000"/>
                  </a:schemeClr>
                </a:solidFill>
              </a:defRPr>
            </a:lvl4pPr>
            <a:lvl5pPr marL="1828491" indent="0" algn="ctr">
              <a:buNone/>
              <a:defRPr>
                <a:solidFill>
                  <a:schemeClr val="tx1">
                    <a:tint val="75000"/>
                  </a:schemeClr>
                </a:solidFill>
              </a:defRPr>
            </a:lvl5pPr>
            <a:lvl6pPr marL="2285615" indent="0" algn="ctr">
              <a:buNone/>
              <a:defRPr>
                <a:solidFill>
                  <a:schemeClr val="tx1">
                    <a:tint val="75000"/>
                  </a:schemeClr>
                </a:solidFill>
              </a:defRPr>
            </a:lvl6pPr>
            <a:lvl7pPr marL="2742738" indent="0" algn="ctr">
              <a:buNone/>
              <a:defRPr>
                <a:solidFill>
                  <a:schemeClr val="tx1">
                    <a:tint val="75000"/>
                  </a:schemeClr>
                </a:solidFill>
              </a:defRPr>
            </a:lvl7pPr>
            <a:lvl8pPr marL="3199862" indent="0" algn="ctr">
              <a:buNone/>
              <a:defRPr>
                <a:solidFill>
                  <a:schemeClr val="tx1">
                    <a:tint val="75000"/>
                  </a:schemeClr>
                </a:solidFill>
              </a:defRPr>
            </a:lvl8pPr>
            <a:lvl9pPr marL="3656984" indent="0" algn="ctr">
              <a:buNone/>
              <a:defRPr>
                <a:solidFill>
                  <a:schemeClr val="tx1">
                    <a:tint val="75000"/>
                  </a:schemeClr>
                </a:solidFill>
              </a:defRPr>
            </a:lvl9pPr>
          </a:lstStyle>
          <a:p>
            <a:r>
              <a:rPr lang="en-US"/>
              <a:t>Click to edit Master subtitle style</a:t>
            </a:r>
            <a:endParaRPr lang="en-US" dirty="0"/>
          </a:p>
        </p:txBody>
      </p:sp>
      <p:sp>
        <p:nvSpPr>
          <p:cNvPr id="5" name="TextBox 4"/>
          <p:cNvSpPr txBox="1"/>
          <p:nvPr userDrawn="1"/>
        </p:nvSpPr>
        <p:spPr>
          <a:xfrm>
            <a:off x="901701" y="792483"/>
            <a:ext cx="184698" cy="307762"/>
          </a:xfrm>
          <a:prstGeom prst="rect">
            <a:avLst/>
          </a:prstGeom>
          <a:noFill/>
        </p:spPr>
        <p:txBody>
          <a:bodyPr wrap="none" lIns="91424" tIns="45713" rIns="91424" bIns="45713" rtlCol="0">
            <a:spAutoFit/>
          </a:bodyPr>
          <a:lstStyle/>
          <a:p>
            <a:endParaRPr lang="en-US" sz="1400" dirty="0"/>
          </a:p>
        </p:txBody>
      </p:sp>
      <p:pic>
        <p:nvPicPr>
          <p:cNvPr id="9" name="Picture 8" descr="Stanford_medicin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26743" y="6261744"/>
            <a:ext cx="1371600" cy="256622"/>
          </a:xfrm>
          <a:prstGeom prst="rect">
            <a:avLst/>
          </a:prstGeom>
        </p:spPr>
      </p:pic>
    </p:spTree>
    <p:extLst>
      <p:ext uri="{BB962C8B-B14F-4D97-AF65-F5344CB8AC3E}">
        <p14:creationId xmlns:p14="http://schemas.microsoft.com/office/powerpoint/2010/main" val="27892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0" i="0">
                <a:latin typeface="Source Sans Pro Light" panose="020B0403030403020204" pitchFamily="34" charset="0"/>
                <a:ea typeface="Source Sans Pro Light" panose="020B0403030403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0512BC-1495-2648-B690-52C0AC96253C}"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14903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Intr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ource Sans Pro Light" panose="020B0403030403020204" pitchFamily="34" charset="0"/>
                <a:ea typeface="Source Sans Pro Light" panose="020B0403030403020204" pitchFamily="34" charset="0"/>
              </a:defRPr>
            </a:lvl1pPr>
          </a:lstStyle>
          <a:p>
            <a:r>
              <a:rPr lang="en-US" dirty="0"/>
              <a:t>Click to edit Master title style</a:t>
            </a:r>
          </a:p>
        </p:txBody>
      </p:sp>
      <p:sp>
        <p:nvSpPr>
          <p:cNvPr id="3" name="Content Placeholder 2"/>
          <p:cNvSpPr>
            <a:spLocks noGrp="1"/>
          </p:cNvSpPr>
          <p:nvPr>
            <p:ph idx="1"/>
          </p:nvPr>
        </p:nvSpPr>
        <p:spPr>
          <a:xfrm>
            <a:off x="427042" y="1985395"/>
            <a:ext cx="8153030" cy="4034406"/>
          </a:xfrm>
        </p:spPr>
        <p:txBody>
          <a:bodyPr/>
          <a:lstStyle>
            <a:lvl1pPr>
              <a:buSzPct val="80000"/>
              <a:defRPr/>
            </a:lvl1pPr>
            <a:lvl2pPr>
              <a:buSzPct val="80000"/>
              <a:defRPr/>
            </a:lvl2pPr>
            <a:lvl3pPr>
              <a:buSzPct val="80000"/>
              <a:defRPr/>
            </a:lvl3pPr>
            <a:lvl4pPr>
              <a:buSzPct val="80000"/>
              <a:defRPr/>
            </a:lvl4pPr>
            <a:lvl5pPr>
              <a:buSzPct val="8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BE5B5-9A3B-1A4F-A285-2ABDC3EC557E}"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
        <p:nvSpPr>
          <p:cNvPr id="8" name="Text Placeholder 7"/>
          <p:cNvSpPr>
            <a:spLocks noGrp="1"/>
          </p:cNvSpPr>
          <p:nvPr>
            <p:ph type="body" sz="quarter" idx="13" hasCustomPrompt="1"/>
          </p:nvPr>
        </p:nvSpPr>
        <p:spPr>
          <a:xfrm>
            <a:off x="427041" y="1269137"/>
            <a:ext cx="8259761" cy="548478"/>
          </a:xfrm>
        </p:spPr>
        <p:txBody>
          <a:bodyPr>
            <a:normAutofit/>
          </a:bodyPr>
          <a:lstStyle>
            <a:lvl1pPr marL="0" indent="0">
              <a:buFont typeface="Arial"/>
              <a:buNone/>
              <a:defRPr sz="1800" b="1">
                <a:solidFill>
                  <a:srgbClr val="4D4F53"/>
                </a:solidFill>
                <a:latin typeface="Source Sans Pro"/>
                <a:cs typeface="Source Sans Pro"/>
              </a:defRPr>
            </a:lvl1pPr>
          </a:lstStyle>
          <a:p>
            <a:pPr lvl="0"/>
            <a:r>
              <a:rPr lang="en-US" dirty="0"/>
              <a:t>CLICK TO EDIT MASTER TEXT STYLES</a:t>
            </a:r>
          </a:p>
        </p:txBody>
      </p:sp>
    </p:spTree>
    <p:extLst>
      <p:ext uri="{BB962C8B-B14F-4D97-AF65-F5344CB8AC3E}">
        <p14:creationId xmlns:p14="http://schemas.microsoft.com/office/powerpoint/2010/main" val="390984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07258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4783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48242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11/18/24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91268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5.tif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10.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6.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7.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9.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3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1" r:id="rId1"/>
    <p:sldLayoutId id="2147483666" r:id="rId2"/>
    <p:sldLayoutId id="2147483667" r:id="rId3"/>
    <p:sldLayoutId id="2147483668" r:id="rId4"/>
    <p:sldLayoutId id="2147483669" r:id="rId5"/>
    <p:sldLayoutId id="2147483741" r:id="rId6"/>
    <p:sldLayoutId id="21474838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670" y="274638"/>
            <a:ext cx="8153400" cy="1143000"/>
          </a:xfrm>
          <a:prstGeom prst="rect">
            <a:avLst/>
          </a:prstGeom>
        </p:spPr>
        <p:txBody>
          <a:bodyPr vert="horz" lIns="91424" tIns="45713" rIns="91424" bIns="45713" rtlCol="0" anchor="ctr">
            <a:normAutofit/>
          </a:bodyPr>
          <a:lstStyle/>
          <a:p>
            <a:r>
              <a:rPr lang="en-US" dirty="0"/>
              <a:t>Click to edit Master title style</a:t>
            </a:r>
          </a:p>
        </p:txBody>
      </p:sp>
      <p:sp>
        <p:nvSpPr>
          <p:cNvPr id="3" name="Text Placeholder 2"/>
          <p:cNvSpPr>
            <a:spLocks noGrp="1"/>
          </p:cNvSpPr>
          <p:nvPr>
            <p:ph type="body" idx="1"/>
          </p:nvPr>
        </p:nvSpPr>
        <p:spPr>
          <a:xfrm>
            <a:off x="426670" y="1600200"/>
            <a:ext cx="8153400" cy="4419600"/>
          </a:xfrm>
          <a:prstGeom prst="rect">
            <a:avLst/>
          </a:prstGeom>
        </p:spPr>
        <p:txBody>
          <a:bodyPr vert="horz" lIns="91424" tIns="45713" rIns="91424" bIns="45713"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86200" y="6168393"/>
            <a:ext cx="1295400" cy="365125"/>
          </a:xfrm>
          <a:prstGeom prst="rect">
            <a:avLst/>
          </a:prstGeom>
        </p:spPr>
        <p:txBody>
          <a:bodyPr vert="horz" lIns="91424" tIns="45713" rIns="91424" bIns="45713" rtlCol="0" anchor="ctr"/>
          <a:lstStyle>
            <a:lvl1pPr algn="l">
              <a:defRPr sz="900">
                <a:solidFill>
                  <a:srgbClr val="4D4F53"/>
                </a:solidFill>
                <a:latin typeface="Source Sans Pro Light"/>
                <a:cs typeface="Source Sans Pro Light"/>
              </a:defRPr>
            </a:lvl1pPr>
          </a:lstStyle>
          <a:p>
            <a:fld id="{8A42746C-6F56-CD48-B53D-9EA512DADF60}" type="datetime1">
              <a:rPr lang="en-US" smtClean="0"/>
              <a:pPr/>
              <a:t>11/18/24</a:t>
            </a:fld>
            <a:endParaRPr lang="en-US" dirty="0"/>
          </a:p>
        </p:txBody>
      </p:sp>
      <p:sp>
        <p:nvSpPr>
          <p:cNvPr id="5" name="Footer Placeholder 4"/>
          <p:cNvSpPr>
            <a:spLocks noGrp="1"/>
          </p:cNvSpPr>
          <p:nvPr>
            <p:ph type="ftr" sz="quarter" idx="3"/>
          </p:nvPr>
        </p:nvSpPr>
        <p:spPr>
          <a:xfrm>
            <a:off x="5422900" y="6168393"/>
            <a:ext cx="2895600" cy="365125"/>
          </a:xfrm>
          <a:prstGeom prst="rect">
            <a:avLst/>
          </a:prstGeom>
        </p:spPr>
        <p:txBody>
          <a:bodyPr vert="horz" lIns="91424" tIns="45713" rIns="91424" bIns="45713" rtlCol="0" anchor="ctr"/>
          <a:lstStyle>
            <a:lvl1pPr indent="0" algn="r">
              <a:defRPr sz="900" b="0" i="0" cap="all" spc="150">
                <a:solidFill>
                  <a:srgbClr val="4D4F53"/>
                </a:solidFill>
                <a:latin typeface="Source Sans Pro"/>
                <a:cs typeface="Source Sans Pro"/>
              </a:defRPr>
            </a:lvl1pPr>
          </a:lstStyle>
          <a:p>
            <a:endParaRPr lang="en-US" dirty="0"/>
          </a:p>
        </p:txBody>
      </p:sp>
      <p:sp>
        <p:nvSpPr>
          <p:cNvPr id="6" name="Slide Number Placeholder 5"/>
          <p:cNvSpPr>
            <a:spLocks noGrp="1"/>
          </p:cNvSpPr>
          <p:nvPr>
            <p:ph type="sldNum" sz="quarter" idx="4"/>
          </p:nvPr>
        </p:nvSpPr>
        <p:spPr>
          <a:xfrm>
            <a:off x="8318500" y="6168393"/>
            <a:ext cx="368300" cy="365125"/>
          </a:xfrm>
          <a:prstGeom prst="rect">
            <a:avLst/>
          </a:prstGeom>
        </p:spPr>
        <p:txBody>
          <a:bodyPr vert="horz" lIns="91424" tIns="45713" rIns="91424" bIns="45713" rtlCol="0" anchor="ctr"/>
          <a:lstStyle>
            <a:lvl1pPr algn="r">
              <a:defRPr sz="900" b="0" i="0">
                <a:solidFill>
                  <a:srgbClr val="4D4F53"/>
                </a:solidFill>
                <a:latin typeface="Source Sans Pro Light"/>
                <a:cs typeface="Source Sans Pro Light"/>
              </a:defRPr>
            </a:lvl1pPr>
          </a:lstStyle>
          <a:p>
            <a:fld id="{2066355A-084C-D24E-9AD2-7E4FC41EA627}" type="slidenum">
              <a:rPr lang="en-US" smtClean="0"/>
              <a:pPr/>
              <a:t>‹#›</a:t>
            </a:fld>
            <a:endParaRPr lang="en-US" dirty="0"/>
          </a:p>
        </p:txBody>
      </p:sp>
      <p:pic>
        <p:nvPicPr>
          <p:cNvPr id="8" name="Picture 7">
            <a:extLst>
              <a:ext uri="{FF2B5EF4-FFF2-40B4-BE49-F238E27FC236}">
                <a16:creationId xmlns:a16="http://schemas.microsoft.com/office/drawing/2014/main" id="{B0902860-4E15-C240-ABE2-F095EECCAC0A}"/>
              </a:ext>
            </a:extLst>
          </p:cNvPr>
          <p:cNvPicPr>
            <a:picLocks noChangeAspect="1"/>
          </p:cNvPicPr>
          <p:nvPr userDrawn="1"/>
        </p:nvPicPr>
        <p:blipFill>
          <a:blip r:embed="rId26"/>
          <a:stretch>
            <a:fillRect/>
          </a:stretch>
        </p:blipFill>
        <p:spPr>
          <a:xfrm>
            <a:off x="340812" y="6168392"/>
            <a:ext cx="2587584" cy="448366"/>
          </a:xfrm>
          <a:prstGeom prst="rect">
            <a:avLst/>
          </a:prstGeom>
        </p:spPr>
      </p:pic>
    </p:spTree>
    <p:extLst>
      <p:ext uri="{BB962C8B-B14F-4D97-AF65-F5344CB8AC3E}">
        <p14:creationId xmlns:p14="http://schemas.microsoft.com/office/powerpoint/2010/main" val="649143023"/>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 id="2147484151" r:id="rId19"/>
    <p:sldLayoutId id="2147484152" r:id="rId20"/>
    <p:sldLayoutId id="2147484153" r:id="rId21"/>
    <p:sldLayoutId id="2147484154" r:id="rId22"/>
    <p:sldLayoutId id="2147484155" r:id="rId23"/>
    <p:sldLayoutId id="2147484166"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p:titleStyle>
    <p:bodyStyle>
      <a:lvl1pPr marL="228561" indent="-228561" algn="l" defTabSz="457123" rtl="0" eaLnBrk="1" latinLnBrk="0" hangingPunct="1">
        <a:spcBef>
          <a:spcPts val="1000"/>
        </a:spcBef>
        <a:spcAft>
          <a:spcPts val="401"/>
        </a:spcAft>
        <a:buClrTx/>
        <a:buSzPct val="80000"/>
        <a:buFont typeface="Arial"/>
        <a:buChar char="•"/>
        <a:defRPr sz="2300" kern="1200">
          <a:solidFill>
            <a:srgbClr val="4D4F53"/>
          </a:solidFill>
          <a:latin typeface="Source Sans Pro Light"/>
          <a:ea typeface="+mn-ea"/>
          <a:cs typeface="Source Sans Pro Light"/>
        </a:defRPr>
      </a:lvl1pPr>
      <a:lvl2pPr marL="512676" indent="-171421"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2pPr>
      <a:lvl3pPr marL="799964"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3pPr>
      <a:lvl4pPr marL="1023765"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4pPr>
      <a:lvl5pPr marL="1258676"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5pPr>
      <a:lvl6pPr marL="2514175" indent="-228561" algn="l" defTabSz="457123" rtl="0" eaLnBrk="1" latinLnBrk="0" hangingPunct="1">
        <a:spcBef>
          <a:spcPct val="20000"/>
        </a:spcBef>
        <a:buFont typeface="Arial"/>
        <a:buChar char="•"/>
        <a:defRPr sz="2000" kern="1200">
          <a:solidFill>
            <a:schemeClr val="tx1"/>
          </a:solidFill>
          <a:latin typeface="+mn-lt"/>
          <a:ea typeface="+mn-ea"/>
          <a:cs typeface="+mn-cs"/>
        </a:defRPr>
      </a:lvl6pPr>
      <a:lvl7pPr marL="2971299" indent="-228561" algn="l" defTabSz="457123" rtl="0" eaLnBrk="1" latinLnBrk="0" hangingPunct="1">
        <a:spcBef>
          <a:spcPct val="20000"/>
        </a:spcBef>
        <a:buFont typeface="Arial"/>
        <a:buChar char="•"/>
        <a:defRPr sz="2000" kern="1200">
          <a:solidFill>
            <a:schemeClr val="tx1"/>
          </a:solidFill>
          <a:latin typeface="+mn-lt"/>
          <a:ea typeface="+mn-ea"/>
          <a:cs typeface="+mn-cs"/>
        </a:defRPr>
      </a:lvl7pPr>
      <a:lvl8pPr marL="3428421" indent="-228561" algn="l" defTabSz="457123" rtl="0" eaLnBrk="1" latinLnBrk="0" hangingPunct="1">
        <a:spcBef>
          <a:spcPct val="20000"/>
        </a:spcBef>
        <a:buFont typeface="Arial"/>
        <a:buChar char="•"/>
        <a:defRPr sz="2000" kern="1200">
          <a:solidFill>
            <a:schemeClr val="tx1"/>
          </a:solidFill>
          <a:latin typeface="+mn-lt"/>
          <a:ea typeface="+mn-ea"/>
          <a:cs typeface="+mn-cs"/>
        </a:defRPr>
      </a:lvl8pPr>
      <a:lvl9pPr marL="3885545" indent="-228561" algn="l" defTabSz="45712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3" rtl="0" eaLnBrk="1" latinLnBrk="0" hangingPunct="1">
        <a:defRPr sz="1900" kern="1200">
          <a:solidFill>
            <a:schemeClr val="tx1"/>
          </a:solidFill>
          <a:latin typeface="+mn-lt"/>
          <a:ea typeface="+mn-ea"/>
          <a:cs typeface="+mn-cs"/>
        </a:defRPr>
      </a:lvl1pPr>
      <a:lvl2pPr marL="457123" algn="l" defTabSz="457123" rtl="0" eaLnBrk="1" latinLnBrk="0" hangingPunct="1">
        <a:defRPr sz="1900" kern="1200">
          <a:solidFill>
            <a:schemeClr val="tx1"/>
          </a:solidFill>
          <a:latin typeface="+mn-lt"/>
          <a:ea typeface="+mn-ea"/>
          <a:cs typeface="+mn-cs"/>
        </a:defRPr>
      </a:lvl2pPr>
      <a:lvl3pPr marL="914246" algn="l" defTabSz="457123" rtl="0" eaLnBrk="1" latinLnBrk="0" hangingPunct="1">
        <a:defRPr sz="1900" kern="1200">
          <a:solidFill>
            <a:schemeClr val="tx1"/>
          </a:solidFill>
          <a:latin typeface="+mn-lt"/>
          <a:ea typeface="+mn-ea"/>
          <a:cs typeface="+mn-cs"/>
        </a:defRPr>
      </a:lvl3pPr>
      <a:lvl4pPr marL="1371369" algn="l" defTabSz="457123" rtl="0" eaLnBrk="1" latinLnBrk="0" hangingPunct="1">
        <a:defRPr sz="1900" kern="1200">
          <a:solidFill>
            <a:schemeClr val="tx1"/>
          </a:solidFill>
          <a:latin typeface="+mn-lt"/>
          <a:ea typeface="+mn-ea"/>
          <a:cs typeface="+mn-cs"/>
        </a:defRPr>
      </a:lvl4pPr>
      <a:lvl5pPr marL="1828491" algn="l" defTabSz="457123" rtl="0" eaLnBrk="1" latinLnBrk="0" hangingPunct="1">
        <a:defRPr sz="1900" kern="1200">
          <a:solidFill>
            <a:schemeClr val="tx1"/>
          </a:solidFill>
          <a:latin typeface="+mn-lt"/>
          <a:ea typeface="+mn-ea"/>
          <a:cs typeface="+mn-cs"/>
        </a:defRPr>
      </a:lvl5pPr>
      <a:lvl6pPr marL="2285615" algn="l" defTabSz="457123" rtl="0" eaLnBrk="1" latinLnBrk="0" hangingPunct="1">
        <a:defRPr sz="1900" kern="1200">
          <a:solidFill>
            <a:schemeClr val="tx1"/>
          </a:solidFill>
          <a:latin typeface="+mn-lt"/>
          <a:ea typeface="+mn-ea"/>
          <a:cs typeface="+mn-cs"/>
        </a:defRPr>
      </a:lvl6pPr>
      <a:lvl7pPr marL="2742738" algn="l" defTabSz="457123" rtl="0" eaLnBrk="1" latinLnBrk="0" hangingPunct="1">
        <a:defRPr sz="1900" kern="1200">
          <a:solidFill>
            <a:schemeClr val="tx1"/>
          </a:solidFill>
          <a:latin typeface="+mn-lt"/>
          <a:ea typeface="+mn-ea"/>
          <a:cs typeface="+mn-cs"/>
        </a:defRPr>
      </a:lvl7pPr>
      <a:lvl8pPr marL="3199862" algn="l" defTabSz="457123" rtl="0" eaLnBrk="1" latinLnBrk="0" hangingPunct="1">
        <a:defRPr sz="1900" kern="1200">
          <a:solidFill>
            <a:schemeClr val="tx1"/>
          </a:solidFill>
          <a:latin typeface="+mn-lt"/>
          <a:ea typeface="+mn-ea"/>
          <a:cs typeface="+mn-cs"/>
        </a:defRPr>
      </a:lvl8pPr>
      <a:lvl9pPr marL="3656984" algn="l" defTabSz="45712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25" tIns="45713" rIns="91425" bIns="45713" rtlCol="0" anchor="t">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25" tIns="45713" rIns="91425" bIns="4571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25" tIns="45713" rIns="91425" bIns="45713" rtlCol="0" anchor="ctr"/>
          <a:lstStyle>
            <a:lvl1pPr algn="l">
              <a:defRPr sz="1200">
                <a:solidFill>
                  <a:schemeClr val="tx1"/>
                </a:solidFill>
              </a:defRPr>
            </a:lvl1pPr>
          </a:lstStyle>
          <a:p>
            <a:pPr defTabSz="914259"/>
            <a:fld id="{1D8BD707-D9CF-40AE-B4C6-C98DA3205C09}" type="datetimeFigureOut">
              <a:rPr lang="en-US" kern="1200" smtClean="0">
                <a:solidFill>
                  <a:prstClr val="black"/>
                </a:solidFill>
                <a:latin typeface="Calibri"/>
                <a:ea typeface=""/>
                <a:cs typeface=""/>
              </a:rPr>
              <a:pPr defTabSz="914259"/>
              <a:t>11/18/24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1" y="6356354"/>
            <a:ext cx="2895600" cy="365125"/>
          </a:xfrm>
          <a:prstGeom prst="rect">
            <a:avLst/>
          </a:prstGeom>
        </p:spPr>
        <p:txBody>
          <a:bodyPr vert="horz" lIns="91425" tIns="45713" rIns="91425" bIns="45713" rtlCol="0" anchor="ctr"/>
          <a:lstStyle>
            <a:lvl1pPr algn="ctr">
              <a:defRPr sz="1200">
                <a:solidFill>
                  <a:schemeClr val="tx1">
                    <a:tint val="75000"/>
                  </a:schemeClr>
                </a:solidFill>
              </a:defRPr>
            </a:lvl1pPr>
          </a:lstStyle>
          <a:p>
            <a:pPr defTabSz="914259"/>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25" tIns="45713" rIns="91425" bIns="45713" rtlCol="0" anchor="ctr"/>
          <a:lstStyle>
            <a:lvl1pPr algn="r">
              <a:defRPr sz="1200">
                <a:solidFill>
                  <a:schemeClr val="tx1">
                    <a:tint val="75000"/>
                  </a:schemeClr>
                </a:solidFill>
              </a:defRPr>
            </a:lvl1pPr>
          </a:lstStyle>
          <a:p>
            <a:pPr defTabSz="914259"/>
            <a:fld id="{B6F15528-21DE-4FAA-801E-634DDDAF4B2B}" type="slidenum">
              <a:rPr lang="en-US" kern="1200" smtClean="0">
                <a:solidFill>
                  <a:prstClr val="black">
                    <a:tint val="75000"/>
                  </a:prstClr>
                </a:solidFill>
                <a:latin typeface="Calibri"/>
                <a:ea typeface=""/>
                <a:cs typeface=""/>
              </a:rPr>
              <a:pPr defTabSz="914259"/>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45058063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xStyles>
    <p:titleStyle>
      <a:lvl1pPr algn="l" defTabSz="914259" rtl="0" eaLnBrk="1" latinLnBrk="0" hangingPunct="1">
        <a:spcBef>
          <a:spcPct val="0"/>
        </a:spcBef>
        <a:buNone/>
        <a:defRPr sz="4400" kern="1200">
          <a:solidFill>
            <a:schemeClr val="tx1"/>
          </a:solidFill>
          <a:latin typeface="+mj-lt"/>
          <a:ea typeface="+mj-ea"/>
          <a:cs typeface="+mj-cs"/>
        </a:defRPr>
      </a:lvl1pPr>
    </p:titleStyle>
    <p:bodyStyle>
      <a:lvl1pPr marL="342848" indent="-342848" algn="l" defTabSz="91425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36" indent="-285707" algn="l" defTabSz="91425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24" indent="-228564" algn="l" defTabSz="91425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5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8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1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4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7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03"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pPr defTabSz="457200"/>
            <a:fld id="{115BB983-A0AD-B543-9642-B947F62D6A0C}" type="datetimeFigureOut">
              <a:rPr lang="en-US" kern="1200" smtClean="0">
                <a:solidFill>
                  <a:prstClr val="black"/>
                </a:solidFill>
                <a:latin typeface="Calibri"/>
                <a:ea typeface=""/>
                <a:cs typeface=""/>
              </a:rPr>
              <a:pPr defTabSz="457200"/>
              <a:t>11/18/24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6BB6673E-F8E9-D643-A1C3-6D036049D55A}" type="slidenum">
              <a:rPr lang="en-US" kern="1200" smtClean="0">
                <a:solidFill>
                  <a:prstClr val="black">
                    <a:tint val="75000"/>
                  </a:prstClr>
                </a:solidFill>
                <a:latin typeface="Calibri"/>
                <a:ea typeface=""/>
                <a:cs typeface=""/>
              </a:rPr>
              <a:pPr defTabSz="457200"/>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999727036"/>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868635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025" tIns="65013" rIns="130025" bIns="65013"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647" y="1600650"/>
            <a:ext cx="8228707" cy="452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025" tIns="65013" rIns="130025" bIns="650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648" y="6356824"/>
            <a:ext cx="2133079" cy="365001"/>
          </a:xfrm>
          <a:prstGeom prst="rect">
            <a:avLst/>
          </a:prstGeom>
        </p:spPr>
        <p:txBody>
          <a:bodyPr vert="horz" lIns="130025" tIns="65013" rIns="130025" bIns="65013" rtlCol="0" anchor="ctr"/>
          <a:lstStyle>
            <a:lvl1pPr algn="l">
              <a:defRPr sz="1195">
                <a:solidFill>
                  <a:schemeClr val="tx1"/>
                </a:solidFill>
              </a:defRPr>
            </a:lvl1pPr>
          </a:lstStyle>
          <a:p>
            <a:pPr fontAlgn="base">
              <a:spcBef>
                <a:spcPct val="0"/>
              </a:spcBef>
              <a:spcAft>
                <a:spcPct val="0"/>
              </a:spcAft>
              <a:defRPr/>
            </a:pPr>
            <a:fld id="{CF785C21-723A-4B07-B7EE-81C430F95A65}" type="datetimeFigureOut">
              <a:rPr lang="en-US" kern="1200">
                <a:solidFill>
                  <a:prstClr val="black"/>
                </a:solidFill>
                <a:latin typeface="Gill Sans" charset="0"/>
                <a:ea typeface="ヒラギノ角ゴ ProN W3" charset="0"/>
                <a:cs typeface="ヒラギノ角ゴ ProN W3" charset="0"/>
                <a:sym typeface="Gill Sans" charset="0"/>
              </a:rPr>
              <a:pPr fontAlgn="base">
                <a:spcBef>
                  <a:spcPct val="0"/>
                </a:spcBef>
                <a:spcAft>
                  <a:spcPct val="0"/>
                </a:spcAft>
                <a:defRPr/>
              </a:pPr>
              <a:t>11/18/24</a:t>
            </a:fld>
            <a:endParaRPr lang="en-US" kern="1200" dirty="0">
              <a:solidFill>
                <a:prstClr val="black"/>
              </a:solidFill>
              <a:latin typeface="Gill Sans" charset="0"/>
              <a:ea typeface="ヒラギノ角ゴ ProN W3" charset="0"/>
              <a:cs typeface="ヒラギノ角ゴ ProN W3" charset="0"/>
              <a:sym typeface="Gill Sans" charset="0"/>
            </a:endParaRPr>
          </a:p>
        </p:txBody>
      </p:sp>
      <p:sp>
        <p:nvSpPr>
          <p:cNvPr id="5" name="Footer Placeholder 4"/>
          <p:cNvSpPr>
            <a:spLocks noGrp="1"/>
          </p:cNvSpPr>
          <p:nvPr>
            <p:ph type="ftr" sz="quarter" idx="3"/>
          </p:nvPr>
        </p:nvSpPr>
        <p:spPr>
          <a:xfrm>
            <a:off x="3124278" y="6356824"/>
            <a:ext cx="2895451" cy="365001"/>
          </a:xfrm>
          <a:prstGeom prst="rect">
            <a:avLst/>
          </a:prstGeom>
        </p:spPr>
        <p:txBody>
          <a:bodyPr vert="horz" lIns="130025" tIns="65013" rIns="130025" bIns="65013" rtlCol="0" anchor="ctr"/>
          <a:lstStyle>
            <a:lvl1pPr algn="ctr">
              <a:defRPr sz="1195">
                <a:solidFill>
                  <a:schemeClr val="tx1">
                    <a:tint val="75000"/>
                  </a:schemeClr>
                </a:solidFill>
              </a:defRPr>
            </a:lvl1pPr>
          </a:lstStyle>
          <a:p>
            <a:pPr fontAlgn="base">
              <a:spcBef>
                <a:spcPct val="0"/>
              </a:spcBef>
              <a:spcAft>
                <a:spcPct val="0"/>
              </a:spcAft>
              <a:defRPr/>
            </a:pPr>
            <a:endParaRPr lang="en-US" kern="1200">
              <a:solidFill>
                <a:prstClr val="black">
                  <a:tint val="75000"/>
                </a:prstClr>
              </a:solidFill>
              <a:latin typeface="Gill Sans" charset="0"/>
              <a:ea typeface="ヒラギノ角ゴ ProN W3" charset="0"/>
              <a:cs typeface="ヒラギノ角ゴ ProN W3" charset="0"/>
              <a:sym typeface="Gill Sans" charset="0"/>
            </a:endParaRPr>
          </a:p>
        </p:txBody>
      </p:sp>
      <p:sp>
        <p:nvSpPr>
          <p:cNvPr id="6" name="Slide Number Placeholder 5"/>
          <p:cNvSpPr>
            <a:spLocks noGrp="1"/>
          </p:cNvSpPr>
          <p:nvPr>
            <p:ph type="sldNum" sz="quarter" idx="4"/>
          </p:nvPr>
        </p:nvSpPr>
        <p:spPr>
          <a:xfrm>
            <a:off x="6553275" y="6356824"/>
            <a:ext cx="2133079" cy="365001"/>
          </a:xfrm>
          <a:prstGeom prst="rect">
            <a:avLst/>
          </a:prstGeom>
        </p:spPr>
        <p:txBody>
          <a:bodyPr vert="horz" lIns="130025" tIns="65013" rIns="130025" bIns="65013" rtlCol="0" anchor="ctr"/>
          <a:lstStyle>
            <a:lvl1pPr algn="r">
              <a:defRPr sz="1195">
                <a:solidFill>
                  <a:schemeClr val="tx1">
                    <a:tint val="75000"/>
                  </a:schemeClr>
                </a:solidFill>
              </a:defRPr>
            </a:lvl1pPr>
          </a:lstStyle>
          <a:p>
            <a:pPr fontAlgn="base">
              <a:spcBef>
                <a:spcPct val="0"/>
              </a:spcBef>
              <a:spcAft>
                <a:spcPct val="0"/>
              </a:spcAft>
              <a:defRPr/>
            </a:pPr>
            <a:fld id="{6F65F980-2447-4443-9BD3-4E7CCB1C73B4}" type="slidenum">
              <a:rPr lang="en-US" kern="1200">
                <a:solidFill>
                  <a:prstClr val="black">
                    <a:tint val="75000"/>
                  </a:prstClr>
                </a:solidFill>
                <a:latin typeface="Gill Sans" charset="0"/>
                <a:ea typeface="ヒラギノ角ゴ ProN W3" charset="0"/>
                <a:cs typeface="ヒラギノ角ゴ ProN W3" charset="0"/>
                <a:sym typeface="Gill Sans" charset="0"/>
              </a:rPr>
              <a:pPr fontAlgn="base">
                <a:spcBef>
                  <a:spcPct val="0"/>
                </a:spcBef>
                <a:spcAft>
                  <a:spcPct val="0"/>
                </a:spcAft>
                <a:defRPr/>
              </a:pPr>
              <a:t>‹#›</a:t>
            </a:fld>
            <a:endParaRPr lang="en-US" kern="1200">
              <a:solidFill>
                <a:prstClr val="black">
                  <a:tint val="75000"/>
                </a:prstClr>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9379756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004" rtl="0" eaLnBrk="0" fontAlgn="base" hangingPunct="0">
        <a:spcBef>
          <a:spcPct val="0"/>
        </a:spcBef>
        <a:spcAft>
          <a:spcPct val="0"/>
        </a:spcAft>
        <a:defRPr sz="4430" kern="1200">
          <a:solidFill>
            <a:schemeClr val="tx1"/>
          </a:solidFill>
          <a:latin typeface="+mj-lt"/>
          <a:ea typeface="+mj-ea"/>
          <a:cs typeface="+mj-cs"/>
        </a:defRPr>
      </a:lvl1pPr>
      <a:lvl2pPr algn="l" defTabSz="914004" rtl="0" eaLnBrk="0" fontAlgn="base" hangingPunct="0">
        <a:spcBef>
          <a:spcPct val="0"/>
        </a:spcBef>
        <a:spcAft>
          <a:spcPct val="0"/>
        </a:spcAft>
        <a:defRPr sz="4430">
          <a:solidFill>
            <a:schemeClr val="tx1"/>
          </a:solidFill>
          <a:latin typeface="Calibri" pitchFamily="34" charset="0"/>
        </a:defRPr>
      </a:lvl2pPr>
      <a:lvl3pPr algn="l" defTabSz="914004" rtl="0" eaLnBrk="0" fontAlgn="base" hangingPunct="0">
        <a:spcBef>
          <a:spcPct val="0"/>
        </a:spcBef>
        <a:spcAft>
          <a:spcPct val="0"/>
        </a:spcAft>
        <a:defRPr sz="4430">
          <a:solidFill>
            <a:schemeClr val="tx1"/>
          </a:solidFill>
          <a:latin typeface="Calibri" pitchFamily="34" charset="0"/>
        </a:defRPr>
      </a:lvl3pPr>
      <a:lvl4pPr algn="l" defTabSz="914004" rtl="0" eaLnBrk="0" fontAlgn="base" hangingPunct="0">
        <a:spcBef>
          <a:spcPct val="0"/>
        </a:spcBef>
        <a:spcAft>
          <a:spcPct val="0"/>
        </a:spcAft>
        <a:defRPr sz="4430">
          <a:solidFill>
            <a:schemeClr val="tx1"/>
          </a:solidFill>
          <a:latin typeface="Calibri" pitchFamily="34" charset="0"/>
        </a:defRPr>
      </a:lvl4pPr>
      <a:lvl5pPr algn="l" defTabSz="914004" rtl="0" eaLnBrk="0" fontAlgn="base" hangingPunct="0">
        <a:spcBef>
          <a:spcPct val="0"/>
        </a:spcBef>
        <a:spcAft>
          <a:spcPct val="0"/>
        </a:spcAft>
        <a:defRPr sz="4430">
          <a:solidFill>
            <a:schemeClr val="tx1"/>
          </a:solidFill>
          <a:latin typeface="Calibri" pitchFamily="34" charset="0"/>
        </a:defRPr>
      </a:lvl5pPr>
      <a:lvl6pPr marL="321407" algn="l" defTabSz="914004" rtl="0" fontAlgn="base">
        <a:spcBef>
          <a:spcPct val="0"/>
        </a:spcBef>
        <a:spcAft>
          <a:spcPct val="0"/>
        </a:spcAft>
        <a:defRPr sz="4430">
          <a:solidFill>
            <a:schemeClr val="tx1"/>
          </a:solidFill>
          <a:latin typeface="Calibri" pitchFamily="34" charset="0"/>
        </a:defRPr>
      </a:lvl6pPr>
      <a:lvl7pPr marL="642816" algn="l" defTabSz="914004" rtl="0" fontAlgn="base">
        <a:spcBef>
          <a:spcPct val="0"/>
        </a:spcBef>
        <a:spcAft>
          <a:spcPct val="0"/>
        </a:spcAft>
        <a:defRPr sz="4430">
          <a:solidFill>
            <a:schemeClr val="tx1"/>
          </a:solidFill>
          <a:latin typeface="Calibri" pitchFamily="34" charset="0"/>
        </a:defRPr>
      </a:lvl7pPr>
      <a:lvl8pPr marL="964224" algn="l" defTabSz="914004" rtl="0" fontAlgn="base">
        <a:spcBef>
          <a:spcPct val="0"/>
        </a:spcBef>
        <a:spcAft>
          <a:spcPct val="0"/>
        </a:spcAft>
        <a:defRPr sz="4430">
          <a:solidFill>
            <a:schemeClr val="tx1"/>
          </a:solidFill>
          <a:latin typeface="Calibri" pitchFamily="34" charset="0"/>
        </a:defRPr>
      </a:lvl8pPr>
      <a:lvl9pPr marL="1285631" algn="l" defTabSz="914004" rtl="0" fontAlgn="base">
        <a:spcBef>
          <a:spcPct val="0"/>
        </a:spcBef>
        <a:spcAft>
          <a:spcPct val="0"/>
        </a:spcAft>
        <a:defRPr sz="4430">
          <a:solidFill>
            <a:schemeClr val="tx1"/>
          </a:solidFill>
          <a:latin typeface="Calibri" pitchFamily="34" charset="0"/>
        </a:defRPr>
      </a:lvl9pPr>
    </p:titleStyle>
    <p:bodyStyle>
      <a:lvl1pPr marL="342612" indent="-342612" algn="l" defTabSz="914004" rtl="0" eaLnBrk="0" fontAlgn="base" hangingPunct="0">
        <a:spcBef>
          <a:spcPct val="20000"/>
        </a:spcBef>
        <a:spcAft>
          <a:spcPct val="0"/>
        </a:spcAft>
        <a:buFont typeface="Arial" pitchFamily="34" charset="0"/>
        <a:buChar char="•"/>
        <a:defRPr sz="3234" kern="1200">
          <a:solidFill>
            <a:schemeClr val="tx1"/>
          </a:solidFill>
          <a:latin typeface="+mn-lt"/>
          <a:ea typeface="+mn-ea"/>
          <a:cs typeface="+mn-cs"/>
        </a:defRPr>
      </a:lvl1pPr>
      <a:lvl2pPr marL="742140" indent="-284580" algn="l" defTabSz="914004" rtl="0" eaLnBrk="0" fontAlgn="base" hangingPunct="0">
        <a:spcBef>
          <a:spcPct val="20000"/>
        </a:spcBef>
        <a:spcAft>
          <a:spcPct val="0"/>
        </a:spcAft>
        <a:buFont typeface="Arial" pitchFamily="34" charset="0"/>
        <a:buChar char="•"/>
        <a:defRPr sz="2812" kern="1200">
          <a:solidFill>
            <a:schemeClr val="tx1"/>
          </a:solidFill>
          <a:latin typeface="+mn-lt"/>
          <a:ea typeface="+mn-ea"/>
          <a:cs typeface="+mn-cs"/>
        </a:defRPr>
      </a:lvl2pPr>
      <a:lvl3pPr marL="1141670" indent="-227664" algn="l" defTabSz="914004" rtl="0" eaLnBrk="0" fontAlgn="base" hangingPunct="0">
        <a:spcBef>
          <a:spcPct val="20000"/>
        </a:spcBef>
        <a:spcAft>
          <a:spcPct val="0"/>
        </a:spcAft>
        <a:buFont typeface="Arial" pitchFamily="34" charset="0"/>
        <a:buChar char="•"/>
        <a:defRPr sz="2391" kern="1200">
          <a:solidFill>
            <a:schemeClr val="tx1"/>
          </a:solidFill>
          <a:latin typeface="+mn-lt"/>
          <a:ea typeface="+mn-ea"/>
          <a:cs typeface="+mn-cs"/>
        </a:defRPr>
      </a:lvl3pPr>
      <a:lvl4pPr marL="1599228" indent="-227664" algn="l" defTabSz="914004" rtl="0" eaLnBrk="0" fontAlgn="base" hangingPunct="0">
        <a:spcBef>
          <a:spcPct val="20000"/>
        </a:spcBef>
        <a:spcAft>
          <a:spcPct val="0"/>
        </a:spcAft>
        <a:buFont typeface="Arial" pitchFamily="34" charset="0"/>
        <a:buChar char="–"/>
        <a:defRPr sz="1969" kern="1200">
          <a:solidFill>
            <a:schemeClr val="tx1"/>
          </a:solidFill>
          <a:latin typeface="+mn-lt"/>
          <a:ea typeface="+mn-ea"/>
          <a:cs typeface="+mn-cs"/>
        </a:defRPr>
      </a:lvl4pPr>
      <a:lvl5pPr marL="2056789" indent="-227664" algn="l" defTabSz="914004" rtl="0" eaLnBrk="0" fontAlgn="base" hangingPunct="0">
        <a:spcBef>
          <a:spcPct val="20000"/>
        </a:spcBef>
        <a:spcAft>
          <a:spcPct val="0"/>
        </a:spcAft>
        <a:buFont typeface="Arial" pitchFamily="34" charset="0"/>
        <a:buChar char="»"/>
        <a:defRPr sz="1969" kern="1200">
          <a:solidFill>
            <a:schemeClr val="tx1"/>
          </a:solidFill>
          <a:latin typeface="+mn-lt"/>
          <a:ea typeface="+mn-ea"/>
          <a:cs typeface="+mn-cs"/>
        </a:defRPr>
      </a:lvl5pPr>
      <a:lvl6pPr marL="2514087"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6pPr>
      <a:lvl7pPr marL="2971192"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7pPr>
      <a:lvl8pPr marL="3428299"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8pPr>
      <a:lvl9pPr marL="3885404" indent="-228552" algn="l" defTabSz="914212" rtl="0" eaLnBrk="1" latinLnBrk="0" hangingPunct="1">
        <a:spcBef>
          <a:spcPct val="20000"/>
        </a:spcBef>
        <a:buFont typeface="Arial" pitchFamily="34" charset="0"/>
        <a:buChar char="•"/>
        <a:defRPr sz="1969" kern="1200">
          <a:solidFill>
            <a:schemeClr val="tx1"/>
          </a:solidFill>
          <a:latin typeface="+mn-lt"/>
          <a:ea typeface="+mn-ea"/>
          <a:cs typeface="+mn-cs"/>
        </a:defRPr>
      </a:lvl9pPr>
    </p:bodyStyle>
    <p:otherStyle>
      <a:defPPr>
        <a:defRPr lang="en-US"/>
      </a:defPPr>
      <a:lvl1pPr marL="0" algn="l" defTabSz="914212" rtl="0" eaLnBrk="1" latinLnBrk="0" hangingPunct="1">
        <a:defRPr sz="1828" kern="1200">
          <a:solidFill>
            <a:schemeClr val="tx1"/>
          </a:solidFill>
          <a:latin typeface="+mn-lt"/>
          <a:ea typeface="+mn-ea"/>
          <a:cs typeface="+mn-cs"/>
        </a:defRPr>
      </a:lvl1pPr>
      <a:lvl2pPr marL="457106" algn="l" defTabSz="914212" rtl="0" eaLnBrk="1" latinLnBrk="0" hangingPunct="1">
        <a:defRPr sz="1828" kern="1200">
          <a:solidFill>
            <a:schemeClr val="tx1"/>
          </a:solidFill>
          <a:latin typeface="+mn-lt"/>
          <a:ea typeface="+mn-ea"/>
          <a:cs typeface="+mn-cs"/>
        </a:defRPr>
      </a:lvl2pPr>
      <a:lvl3pPr marL="914212" algn="l" defTabSz="914212" rtl="0" eaLnBrk="1" latinLnBrk="0" hangingPunct="1">
        <a:defRPr sz="1828" kern="1200">
          <a:solidFill>
            <a:schemeClr val="tx1"/>
          </a:solidFill>
          <a:latin typeface="+mn-lt"/>
          <a:ea typeface="+mn-ea"/>
          <a:cs typeface="+mn-cs"/>
        </a:defRPr>
      </a:lvl3pPr>
      <a:lvl4pPr marL="1371320" algn="l" defTabSz="914212" rtl="0" eaLnBrk="1" latinLnBrk="0" hangingPunct="1">
        <a:defRPr sz="1828" kern="1200">
          <a:solidFill>
            <a:schemeClr val="tx1"/>
          </a:solidFill>
          <a:latin typeface="+mn-lt"/>
          <a:ea typeface="+mn-ea"/>
          <a:cs typeface="+mn-cs"/>
        </a:defRPr>
      </a:lvl4pPr>
      <a:lvl5pPr marL="1828426" algn="l" defTabSz="914212" rtl="0" eaLnBrk="1" latinLnBrk="0" hangingPunct="1">
        <a:defRPr sz="1828" kern="1200">
          <a:solidFill>
            <a:schemeClr val="tx1"/>
          </a:solidFill>
          <a:latin typeface="+mn-lt"/>
          <a:ea typeface="+mn-ea"/>
          <a:cs typeface="+mn-cs"/>
        </a:defRPr>
      </a:lvl5pPr>
      <a:lvl6pPr marL="2285532" algn="l" defTabSz="914212" rtl="0" eaLnBrk="1" latinLnBrk="0" hangingPunct="1">
        <a:defRPr sz="1828" kern="1200">
          <a:solidFill>
            <a:schemeClr val="tx1"/>
          </a:solidFill>
          <a:latin typeface="+mn-lt"/>
          <a:ea typeface="+mn-ea"/>
          <a:cs typeface="+mn-cs"/>
        </a:defRPr>
      </a:lvl6pPr>
      <a:lvl7pPr marL="2742640" algn="l" defTabSz="914212" rtl="0" eaLnBrk="1" latinLnBrk="0" hangingPunct="1">
        <a:defRPr sz="1828" kern="1200">
          <a:solidFill>
            <a:schemeClr val="tx1"/>
          </a:solidFill>
          <a:latin typeface="+mn-lt"/>
          <a:ea typeface="+mn-ea"/>
          <a:cs typeface="+mn-cs"/>
        </a:defRPr>
      </a:lvl7pPr>
      <a:lvl8pPr marL="3199744" algn="l" defTabSz="914212" rtl="0" eaLnBrk="1" latinLnBrk="0" hangingPunct="1">
        <a:defRPr sz="1828" kern="1200">
          <a:solidFill>
            <a:schemeClr val="tx1"/>
          </a:solidFill>
          <a:latin typeface="+mn-lt"/>
          <a:ea typeface="+mn-ea"/>
          <a:cs typeface="+mn-cs"/>
        </a:defRPr>
      </a:lvl8pPr>
      <a:lvl9pPr marL="3656852" algn="l" defTabSz="914212" rtl="0" eaLnBrk="1" latinLnBrk="0" hangingPunct="1">
        <a:defRPr sz="182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pPr defTabSz="457200"/>
            <a:fld id="{115BB983-A0AD-B543-9642-B947F62D6A0C}" type="datetimeFigureOut">
              <a:rPr lang="en-US" kern="1200" smtClean="0">
                <a:solidFill>
                  <a:prstClr val="black"/>
                </a:solidFill>
                <a:latin typeface="Calibri"/>
                <a:ea typeface=""/>
                <a:cs typeface=""/>
              </a:rPr>
              <a:pPr defTabSz="457200"/>
              <a:t>11/18/24</a:t>
            </a:fld>
            <a:endParaRPr lang="en-US" kern="1200">
              <a:solidFill>
                <a:prstClr val="black"/>
              </a:solidFill>
              <a:latin typeface="Calibri"/>
              <a:ea typeface=""/>
              <a:cs typeface=""/>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6BB6673E-F8E9-D643-A1C3-6D036049D55A}" type="slidenum">
              <a:rPr lang="en-US" kern="1200" smtClean="0">
                <a:solidFill>
                  <a:prstClr val="black">
                    <a:tint val="75000"/>
                  </a:prstClr>
                </a:solidFill>
                <a:latin typeface="Calibri"/>
                <a:ea typeface=""/>
                <a:cs typeface=""/>
              </a:rPr>
              <a:pPr defTabSz="457200"/>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712303719"/>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5400" y="0"/>
            <a:ext cx="7772400" cy="9906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p>
            <a:pPr lvl="0"/>
            <a:r>
              <a:rPr lang="en-US" dirty="0"/>
              <a:t>Title style</a:t>
            </a:r>
          </a:p>
        </p:txBody>
      </p:sp>
      <p:sp>
        <p:nvSpPr>
          <p:cNvPr id="1027" name="Rectangle 3"/>
          <p:cNvSpPr>
            <a:spLocks noGrp="1" noChangeArrowheads="1"/>
          </p:cNvSpPr>
          <p:nvPr>
            <p:ph type="body" idx="1"/>
          </p:nvPr>
        </p:nvSpPr>
        <p:spPr bwMode="auto">
          <a:xfrm>
            <a:off x="685800" y="1524000"/>
            <a:ext cx="7772400" cy="457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57150" y="6356351"/>
            <a:ext cx="1905000" cy="4572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fontAlgn="base">
              <a:spcBef>
                <a:spcPct val="0"/>
              </a:spcBef>
              <a:spcAft>
                <a:spcPct val="0"/>
              </a:spcAft>
              <a:buFontTx/>
              <a:buNone/>
              <a:defRPr sz="1400">
                <a:solidFill>
                  <a:srgbClr val="000000"/>
                </a:solidFill>
                <a:latin typeface="Arial"/>
                <a:cs typeface="Arial" charset="0"/>
              </a:defRPr>
            </a:lvl1pPr>
          </a:lstStyle>
          <a:p>
            <a:pPr defTabSz="914259"/>
            <a:fld id="{1D8BD707-D9CF-40AE-B4C6-C98DA3205C09}" type="datetimeFigureOut">
              <a:rPr lang="en-US" kern="1200" smtClean="0">
                <a:ea typeface=""/>
              </a:rPr>
              <a:pPr defTabSz="914259"/>
              <a:t>11/18/24</a:t>
            </a:fld>
            <a:endParaRPr lang="en-US" kern="1200">
              <a:ea typeface=""/>
            </a:endParaRPr>
          </a:p>
        </p:txBody>
      </p:sp>
      <p:sp>
        <p:nvSpPr>
          <p:cNvPr id="9221" name="Rectangle 5"/>
          <p:cNvSpPr>
            <a:spLocks noGrp="1" noChangeArrowheads="1"/>
          </p:cNvSpPr>
          <p:nvPr>
            <p:ph type="ftr" sz="quarter" idx="3"/>
          </p:nvPr>
        </p:nvSpPr>
        <p:spPr bwMode="auto">
          <a:xfrm>
            <a:off x="3130551" y="6362700"/>
            <a:ext cx="2895600" cy="4572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lgn="ctr" fontAlgn="base">
              <a:spcBef>
                <a:spcPct val="0"/>
              </a:spcBef>
              <a:spcAft>
                <a:spcPct val="0"/>
              </a:spcAft>
              <a:buFontTx/>
              <a:buNone/>
              <a:defRPr sz="1400">
                <a:solidFill>
                  <a:srgbClr val="000000"/>
                </a:solidFill>
                <a:latin typeface="Arial"/>
                <a:cs typeface="Arial" charset="0"/>
              </a:defRPr>
            </a:lvl1pPr>
          </a:lstStyle>
          <a:p>
            <a:pPr defTabSz="914259"/>
            <a:endParaRPr lang="en-US" kern="1200">
              <a:ea typeface=""/>
            </a:endParaRPr>
          </a:p>
        </p:txBody>
      </p:sp>
      <p:sp>
        <p:nvSpPr>
          <p:cNvPr id="9222" name="Rectangle 6"/>
          <p:cNvSpPr>
            <a:spLocks noGrp="1" noChangeArrowheads="1"/>
          </p:cNvSpPr>
          <p:nvPr>
            <p:ph type="sldNum" sz="quarter" idx="4"/>
          </p:nvPr>
        </p:nvSpPr>
        <p:spPr bwMode="auto">
          <a:xfrm>
            <a:off x="7175501" y="6350000"/>
            <a:ext cx="1905000" cy="45720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lgn="r" fontAlgn="base">
              <a:spcBef>
                <a:spcPct val="0"/>
              </a:spcBef>
              <a:spcAft>
                <a:spcPct val="0"/>
              </a:spcAft>
              <a:buFontTx/>
              <a:buNone/>
              <a:defRPr sz="1400">
                <a:solidFill>
                  <a:prstClr val="black"/>
                </a:solidFill>
                <a:latin typeface="+mn-lt"/>
                <a:cs typeface="Arial" charset="0"/>
              </a:defRPr>
            </a:lvl1pPr>
          </a:lstStyle>
          <a:p>
            <a:pPr defTabSz="914259"/>
            <a:fld id="{B6F15528-21DE-4FAA-801E-634DDDAF4B2B}" type="slidenum">
              <a:rPr lang="en-US" kern="1200" smtClean="0">
                <a:ea typeface=""/>
              </a:rPr>
              <a:pPr defTabSz="914259"/>
              <a:t>‹#›</a:t>
            </a:fld>
            <a:endParaRPr lang="en-US" kern="1200">
              <a:ea typeface=""/>
            </a:endParaRPr>
          </a:p>
        </p:txBody>
      </p:sp>
    </p:spTree>
    <p:extLst>
      <p:ext uri="{BB962C8B-B14F-4D97-AF65-F5344CB8AC3E}">
        <p14:creationId xmlns:p14="http://schemas.microsoft.com/office/powerpoint/2010/main" val="1886951029"/>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ea typeface="+mj-ea"/>
          <a:cs typeface="+mj-cs"/>
        </a:defRPr>
      </a:lvl1pPr>
      <a:lvl2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2pPr>
      <a:lvl3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3pPr>
      <a:lvl4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4pPr>
      <a:lvl5pPr algn="l" rtl="0" eaLnBrk="1" fontAlgn="base" hangingPunct="1">
        <a:spcBef>
          <a:spcPct val="0"/>
        </a:spcBef>
        <a:spcAft>
          <a:spcPct val="0"/>
        </a:spcAft>
        <a:defRPr sz="4000" b="1">
          <a:solidFill>
            <a:schemeClr val="tx1"/>
          </a:solidFill>
          <a:effectLst>
            <a:outerShdw blurRad="38100" dist="38100" dir="2700000" algn="tl">
              <a:srgbClr val="C0C0C0"/>
            </a:outerShdw>
          </a:effectLst>
          <a:latin typeface="Calibri" pitchFamily="34" charset="0"/>
        </a:defRPr>
      </a:lvl5pPr>
      <a:lvl6pPr marL="457130"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259"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390"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519" algn="l" rtl="0" eaLnBrk="1" fontAlgn="base" hangingPunct="1">
        <a:spcBef>
          <a:spcPct val="0"/>
        </a:spcBef>
        <a:spcAft>
          <a:spcPct val="0"/>
        </a:spcAft>
        <a:defRPr sz="3200" b="1" i="1">
          <a:solidFill>
            <a:schemeClr val="tx1"/>
          </a:solidFill>
          <a:effectLst>
            <a:outerShdw blurRad="38100" dist="38100" dir="2700000" algn="tl">
              <a:srgbClr val="C0C0C0"/>
            </a:outerShdw>
          </a:effectLst>
          <a:latin typeface="Arial" charset="0"/>
        </a:defRPr>
      </a:lvl9pPr>
    </p:titleStyle>
    <p:bodyStyle>
      <a:lvl1pPr marL="342848" indent="-342848" algn="l" rtl="0" eaLnBrk="1" fontAlgn="base" hangingPunct="1">
        <a:spcBef>
          <a:spcPct val="20000"/>
        </a:spcBef>
        <a:spcAft>
          <a:spcPct val="0"/>
        </a:spcAft>
        <a:buFont typeface="Arial" charset="0"/>
        <a:buChar char="•"/>
        <a:defRPr sz="3200">
          <a:solidFill>
            <a:schemeClr val="tx1"/>
          </a:solidFill>
          <a:latin typeface="Calibri" pitchFamily="34" charset="0"/>
          <a:ea typeface="+mn-ea"/>
          <a:cs typeface="+mn-cs"/>
        </a:defRPr>
      </a:lvl1pPr>
      <a:lvl2pPr marL="742836" indent="-285707" algn="l" rtl="0" eaLnBrk="1" fontAlgn="base" hangingPunct="1">
        <a:spcBef>
          <a:spcPct val="20000"/>
        </a:spcBef>
        <a:spcAft>
          <a:spcPct val="0"/>
        </a:spcAft>
        <a:buFont typeface="Arial" charset="0"/>
        <a:buChar char="•"/>
        <a:defRPr sz="2800">
          <a:solidFill>
            <a:schemeClr val="tx1"/>
          </a:solidFill>
          <a:latin typeface="Calibri" pitchFamily="34" charset="0"/>
        </a:defRPr>
      </a:lvl2pPr>
      <a:lvl3pPr marL="1142824" indent="-228564" algn="l" rtl="0" eaLnBrk="1" fontAlgn="base" hangingPunct="1">
        <a:spcBef>
          <a:spcPct val="20000"/>
        </a:spcBef>
        <a:spcAft>
          <a:spcPct val="0"/>
        </a:spcAft>
        <a:buFont typeface="Arial" charset="0"/>
        <a:buChar char="•"/>
        <a:defRPr sz="2400">
          <a:solidFill>
            <a:schemeClr val="tx1"/>
          </a:solidFill>
          <a:latin typeface="Calibri" pitchFamily="34" charset="0"/>
        </a:defRPr>
      </a:lvl3pPr>
      <a:lvl4pPr marL="1599954" indent="-228564" algn="l" rtl="0" eaLnBrk="1" fontAlgn="base" hangingPunct="1">
        <a:spcBef>
          <a:spcPct val="20000"/>
        </a:spcBef>
        <a:spcAft>
          <a:spcPct val="0"/>
        </a:spcAft>
        <a:buFont typeface="Arial" charset="0"/>
        <a:buChar char="•"/>
        <a:defRPr sz="2000">
          <a:solidFill>
            <a:schemeClr val="tx1"/>
          </a:solidFill>
          <a:latin typeface="Calibri" pitchFamily="34" charset="0"/>
        </a:defRPr>
      </a:lvl4pPr>
      <a:lvl5pPr marL="2057085" indent="-228564" algn="l" rtl="0" eaLnBrk="1" fontAlgn="base" hangingPunct="1">
        <a:spcBef>
          <a:spcPct val="20000"/>
        </a:spcBef>
        <a:spcAft>
          <a:spcPct val="0"/>
        </a:spcAft>
        <a:buFont typeface="Arial" charset="0"/>
        <a:buChar char="•"/>
        <a:defRPr sz="2000">
          <a:solidFill>
            <a:schemeClr val="tx1"/>
          </a:solidFill>
          <a:latin typeface="Calibri" pitchFamily="34" charset="0"/>
        </a:defRPr>
      </a:lvl5pPr>
      <a:lvl6pPr marL="2514215" indent="-228564" algn="l" rtl="0" eaLnBrk="1" fontAlgn="base" hangingPunct="1">
        <a:spcBef>
          <a:spcPct val="20000"/>
        </a:spcBef>
        <a:spcAft>
          <a:spcPct val="0"/>
        </a:spcAft>
        <a:buFont typeface="Wingdings" pitchFamily="2" charset="2"/>
        <a:buChar char="°"/>
        <a:defRPr sz="2000">
          <a:solidFill>
            <a:schemeClr val="tx1"/>
          </a:solidFill>
          <a:latin typeface="+mn-lt"/>
        </a:defRPr>
      </a:lvl6pPr>
      <a:lvl7pPr marL="2971344" indent="-228564" algn="l" rtl="0" eaLnBrk="1" fontAlgn="base" hangingPunct="1">
        <a:spcBef>
          <a:spcPct val="20000"/>
        </a:spcBef>
        <a:spcAft>
          <a:spcPct val="0"/>
        </a:spcAft>
        <a:buFont typeface="Wingdings" pitchFamily="2" charset="2"/>
        <a:buChar char="°"/>
        <a:defRPr sz="2000">
          <a:solidFill>
            <a:schemeClr val="tx1"/>
          </a:solidFill>
          <a:latin typeface="+mn-lt"/>
        </a:defRPr>
      </a:lvl7pPr>
      <a:lvl8pPr marL="3428475" indent="-228564" algn="l" rtl="0" eaLnBrk="1" fontAlgn="base" hangingPunct="1">
        <a:spcBef>
          <a:spcPct val="20000"/>
        </a:spcBef>
        <a:spcAft>
          <a:spcPct val="0"/>
        </a:spcAft>
        <a:buFont typeface="Wingdings" pitchFamily="2" charset="2"/>
        <a:buChar char="°"/>
        <a:defRPr sz="2000">
          <a:solidFill>
            <a:schemeClr val="tx1"/>
          </a:solidFill>
          <a:latin typeface="+mn-lt"/>
        </a:defRPr>
      </a:lvl8pPr>
      <a:lvl9pPr marL="3885603" indent="-228564" algn="l" rtl="0" eaLnBrk="1" fontAlgn="base" hangingPunct="1">
        <a:spcBef>
          <a:spcPct val="20000"/>
        </a:spcBef>
        <a:spcAft>
          <a:spcPct val="0"/>
        </a:spcAft>
        <a:buFont typeface="Wingdings" pitchFamily="2" charset="2"/>
        <a:buChar char="°"/>
        <a:defRPr sz="20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900">
                <a:solidFill>
                  <a:schemeClr val="tx1"/>
                </a:solidFill>
              </a:defRPr>
            </a:lvl1pPr>
          </a:lstStyle>
          <a:p>
            <a:fld id="{4D5BBD54-FE52-4A40-9F59-8A0469500128}" type="datetimeFigureOut">
              <a:rPr lang="en-US" kern="1200" smtClean="0">
                <a:solidFill>
                  <a:prstClr val="black"/>
                </a:solidFill>
                <a:latin typeface="Calibri"/>
                <a:ea typeface=""/>
                <a:cs typeface=""/>
                <a:sym typeface="Gill Sans" charset="0"/>
              </a:rPr>
              <a:pPr/>
              <a:t>11/18/24</a:t>
            </a:fld>
            <a:endParaRPr lang="en-US" kern="1200">
              <a:solidFill>
                <a:prstClr val="black"/>
              </a:solidFill>
              <a:latin typeface="Calibri"/>
              <a:ea typeface=""/>
              <a:cs typeface=""/>
              <a:sym typeface="Gill Sans" charset="0"/>
            </a:endParaRPr>
          </a:p>
        </p:txBody>
      </p:sp>
      <p:sp>
        <p:nvSpPr>
          <p:cNvPr id="5" name="Footer Placeholder 4"/>
          <p:cNvSpPr>
            <a:spLocks noGrp="1"/>
          </p:cNvSpPr>
          <p:nvPr>
            <p:ph type="ftr" sz="quarter" idx="3"/>
          </p:nvPr>
        </p:nvSpPr>
        <p:spPr>
          <a:xfrm>
            <a:off x="3124201" y="6356354"/>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kern="1200">
              <a:solidFill>
                <a:prstClr val="black">
                  <a:tint val="75000"/>
                </a:prstClr>
              </a:solidFill>
              <a:latin typeface="Calibri"/>
              <a:ea typeface=""/>
              <a:cs typeface=""/>
              <a:sym typeface="Gill Sans" charset="0"/>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799B1D-8972-C446-95FF-75F5B7D09A40}" type="slidenum">
              <a:rPr lang="en-US" kern="1200" smtClean="0">
                <a:solidFill>
                  <a:prstClr val="black">
                    <a:tint val="75000"/>
                  </a:prstClr>
                </a:solidFill>
                <a:latin typeface="Calibri"/>
                <a:ea typeface=""/>
                <a:cs typeface=""/>
                <a:sym typeface="Gill Sans" charset="0"/>
              </a:rPr>
              <a:pPr/>
              <a:t>‹#›</a:t>
            </a:fld>
            <a:endParaRPr lang="en-US" kern="1200">
              <a:solidFill>
                <a:prstClr val="black">
                  <a:tint val="75000"/>
                </a:prstClr>
              </a:solidFill>
              <a:latin typeface="Calibri"/>
              <a:ea typeface=""/>
              <a:cs typeface=""/>
              <a:sym typeface="Gill Sans" charset="0"/>
            </a:endParaRPr>
          </a:p>
        </p:txBody>
      </p:sp>
    </p:spTree>
    <p:extLst>
      <p:ext uri="{BB962C8B-B14F-4D97-AF65-F5344CB8AC3E}">
        <p14:creationId xmlns:p14="http://schemas.microsoft.com/office/powerpoint/2010/main" val="595083862"/>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685765" rtl="0" eaLnBrk="1" latinLnBrk="0" hangingPunct="1">
        <a:spcBef>
          <a:spcPct val="0"/>
        </a:spcBef>
        <a:buNone/>
        <a:defRPr sz="3300" kern="1200">
          <a:solidFill>
            <a:schemeClr val="tx1"/>
          </a:solidFill>
          <a:latin typeface="+mj-lt"/>
          <a:ea typeface="+mj-ea"/>
          <a:cs typeface="+mj-cs"/>
        </a:defRPr>
      </a:lvl1pPr>
    </p:titleStyle>
    <p:bodyStyle>
      <a:lvl1pPr marL="257162" indent="-257162" algn="l" defTabSz="685765"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184" indent="-214302" algn="l" defTabSz="685765"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06" indent="-171441" algn="l" defTabSz="685765"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088"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2971"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853"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6"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18"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1"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5" rtl="0" eaLnBrk="1" latinLnBrk="0" hangingPunct="1">
        <a:defRPr sz="1350" kern="1200">
          <a:solidFill>
            <a:schemeClr val="tx1"/>
          </a:solidFill>
          <a:latin typeface="+mn-lt"/>
          <a:ea typeface="+mn-ea"/>
          <a:cs typeface="+mn-cs"/>
        </a:defRPr>
      </a:lvl1pPr>
      <a:lvl2pPr marL="342882" algn="l" defTabSz="685765" rtl="0" eaLnBrk="1" latinLnBrk="0" hangingPunct="1">
        <a:defRPr sz="1350" kern="1200">
          <a:solidFill>
            <a:schemeClr val="tx1"/>
          </a:solidFill>
          <a:latin typeface="+mn-lt"/>
          <a:ea typeface="+mn-ea"/>
          <a:cs typeface="+mn-cs"/>
        </a:defRPr>
      </a:lvl2pPr>
      <a:lvl3pPr marL="685765" algn="l" defTabSz="685765" rtl="0" eaLnBrk="1" latinLnBrk="0" hangingPunct="1">
        <a:defRPr sz="1350" kern="1200">
          <a:solidFill>
            <a:schemeClr val="tx1"/>
          </a:solidFill>
          <a:latin typeface="+mn-lt"/>
          <a:ea typeface="+mn-ea"/>
          <a:cs typeface="+mn-cs"/>
        </a:defRPr>
      </a:lvl3pPr>
      <a:lvl4pPr marL="1028647" algn="l" defTabSz="685765" rtl="0" eaLnBrk="1" latinLnBrk="0" hangingPunct="1">
        <a:defRPr sz="1350" kern="1200">
          <a:solidFill>
            <a:schemeClr val="tx1"/>
          </a:solidFill>
          <a:latin typeface="+mn-lt"/>
          <a:ea typeface="+mn-ea"/>
          <a:cs typeface="+mn-cs"/>
        </a:defRPr>
      </a:lvl4pPr>
      <a:lvl5pPr marL="1371530" algn="l" defTabSz="685765" rtl="0" eaLnBrk="1" latinLnBrk="0" hangingPunct="1">
        <a:defRPr sz="1350" kern="1200">
          <a:solidFill>
            <a:schemeClr val="tx1"/>
          </a:solidFill>
          <a:latin typeface="+mn-lt"/>
          <a:ea typeface="+mn-ea"/>
          <a:cs typeface="+mn-cs"/>
        </a:defRPr>
      </a:lvl5pPr>
      <a:lvl6pPr marL="1714412" algn="l" defTabSz="685765" rtl="0" eaLnBrk="1" latinLnBrk="0" hangingPunct="1">
        <a:defRPr sz="1350" kern="1200">
          <a:solidFill>
            <a:schemeClr val="tx1"/>
          </a:solidFill>
          <a:latin typeface="+mn-lt"/>
          <a:ea typeface="+mn-ea"/>
          <a:cs typeface="+mn-cs"/>
        </a:defRPr>
      </a:lvl6pPr>
      <a:lvl7pPr marL="2057295" algn="l" defTabSz="685765" rtl="0" eaLnBrk="1" latinLnBrk="0" hangingPunct="1">
        <a:defRPr sz="1350" kern="1200">
          <a:solidFill>
            <a:schemeClr val="tx1"/>
          </a:solidFill>
          <a:latin typeface="+mn-lt"/>
          <a:ea typeface="+mn-ea"/>
          <a:cs typeface="+mn-cs"/>
        </a:defRPr>
      </a:lvl7pPr>
      <a:lvl8pPr marL="2400177" algn="l" defTabSz="685765" rtl="0" eaLnBrk="1" latinLnBrk="0" hangingPunct="1">
        <a:defRPr sz="1350" kern="1200">
          <a:solidFill>
            <a:schemeClr val="tx1"/>
          </a:solidFill>
          <a:latin typeface="+mn-lt"/>
          <a:ea typeface="+mn-ea"/>
          <a:cs typeface="+mn-cs"/>
        </a:defRPr>
      </a:lvl8pPr>
      <a:lvl9pPr marL="2743060" algn="l" defTabSz="685765"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91829908"/>
      </p:ext>
    </p:extLst>
  </p:cSld>
  <p:clrMap bg1="lt1" tx1="dk1" bg2="dk2" tx2="lt2" accent1="accent1" accent2="accent2" accent3="accent3" accent4="accent4" accent5="accent5" accent6="accent6" hlink="hlink" folHlink="folHlink"/>
  <p:sldLayoutIdLst>
    <p:sldLayoutId id="2147484049" r:id="rId1"/>
    <p:sldLayoutId id="2147484050" r:id="rId2"/>
    <p:sldLayoutId id="2147484053" r:id="rId3"/>
    <p:sldLayoutId id="2147484056" r:id="rId4"/>
    <p:sldLayoutId id="2147484057" r:id="rId5"/>
    <p:sldLayoutId id="2147484058" r:id="rId6"/>
    <p:sldLayoutId id="21474840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000">
                <a:solidFill>
                  <a:schemeClr val="tx1"/>
                </a:solidFill>
              </a:defRPr>
            </a:lvl1pPr>
          </a:lstStyle>
          <a:p>
            <a:fld id="{1D8BD707-D9CF-40AE-B4C6-C98DA3205C09}" type="datetimeFigureOut">
              <a:rPr lang="en-US" smtClean="0"/>
              <a:pPr/>
              <a:t>11/18/24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84183817"/>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Lst>
  <p:txStyles>
    <p:titleStyle>
      <a:lvl1pPr algn="l"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5.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36.xml"/><Relationship Id="rId6" Type="http://schemas.openxmlformats.org/officeDocument/2006/relationships/image" Target="../media/image54.png"/><Relationship Id="rId5" Type="http://schemas.microsoft.com/office/2007/relationships/hdphoto" Target="../media/hdphoto2.wdp"/><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83.xml"/><Relationship Id="rId5" Type="http://schemas.openxmlformats.org/officeDocument/2006/relationships/image" Target="../media/image16.tiff"/><Relationship Id="rId4" Type="http://schemas.openxmlformats.org/officeDocument/2006/relationships/image" Target="../media/image15.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ctrTitle"/>
          </p:nvPr>
        </p:nvSpPr>
        <p:spPr>
          <a:prstGeom prst="rect">
            <a:avLst/>
          </a:prstGeom>
          <a:noFill/>
          <a:ln>
            <a:noFill/>
          </a:ln>
        </p:spPr>
        <p:txBody>
          <a:bodyPr lIns="91425" tIns="45700" rIns="91425" bIns="45700" anchor="t" anchorCtr="0">
            <a:noAutofit/>
          </a:bodyPr>
          <a:lstStyle/>
          <a:p>
            <a:pPr lvl="0" algn="ctr">
              <a:buSzPct val="25000"/>
            </a:pPr>
            <a:r>
              <a:rPr lang="en" sz="4400" b="1" i="0" u="none" strike="noStrike" cap="none" dirty="0">
                <a:solidFill>
                  <a:schemeClr val="dk1"/>
                </a:solidFill>
                <a:latin typeface="Calibri"/>
                <a:ea typeface="Calibri"/>
                <a:cs typeface="Calibri"/>
                <a:sym typeface="Calibri"/>
              </a:rPr>
              <a:t>BIOMEDIN 215 </a:t>
            </a:r>
            <a:br>
              <a:rPr lang="en" sz="4400" b="1" i="0" u="none" strike="noStrike" cap="none" dirty="0">
                <a:solidFill>
                  <a:schemeClr val="dk1"/>
                </a:solidFill>
                <a:latin typeface="Calibri"/>
                <a:ea typeface="Calibri"/>
                <a:cs typeface="Calibri"/>
                <a:sym typeface="Calibri"/>
              </a:rPr>
            </a:br>
            <a:r>
              <a:rPr lang="en-US" b="1"/>
              <a:t>Data Science in Medicine</a:t>
            </a:r>
            <a:endParaRPr lang="en" sz="4400" b="1" i="0" u="none" strike="noStrike" cap="none" dirty="0">
              <a:solidFill>
                <a:schemeClr val="dk1"/>
              </a:solidFill>
              <a:latin typeface="Calibri"/>
              <a:ea typeface="Calibri"/>
              <a:cs typeface="Calibri"/>
              <a:sym typeface="Calibri"/>
            </a:endParaRPr>
          </a:p>
        </p:txBody>
      </p:sp>
      <p:sp>
        <p:nvSpPr>
          <p:cNvPr id="607" name="Shape 607"/>
          <p:cNvSpPr txBox="1">
            <a:spLocks noGrp="1"/>
          </p:cNvSpPr>
          <p:nvPr>
            <p:ph type="subTitle" idx="1"/>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a:solidFill>
                  <a:schemeClr val="dk1"/>
                </a:solidFill>
                <a:latin typeface="Calibri"/>
                <a:ea typeface="Calibri"/>
                <a:cs typeface="Calibri"/>
                <a:sym typeface="Calibri"/>
              </a:rPr>
              <a:t>nigam@stanford.edu</a:t>
            </a:r>
          </a:p>
        </p:txBody>
      </p:sp>
      <p:sp>
        <p:nvSpPr>
          <p:cNvPr id="3" name="TextBox 2"/>
          <p:cNvSpPr txBox="1"/>
          <p:nvPr/>
        </p:nvSpPr>
        <p:spPr>
          <a:xfrm>
            <a:off x="4625163" y="526311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7202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FA76-BD65-794D-BBDD-A7789955EA9F}"/>
              </a:ext>
            </a:extLst>
          </p:cNvPr>
          <p:cNvSpPr>
            <a:spLocks noGrp="1"/>
          </p:cNvSpPr>
          <p:nvPr>
            <p:ph type="title"/>
          </p:nvPr>
        </p:nvSpPr>
        <p:spPr>
          <a:xfrm>
            <a:off x="0" y="0"/>
            <a:ext cx="9144000" cy="1143000"/>
          </a:xfrm>
        </p:spPr>
        <p:txBody>
          <a:bodyPr anchor="ctr">
            <a:normAutofit/>
          </a:bodyPr>
          <a:lstStyle/>
          <a:p>
            <a:pPr algn="ctr"/>
            <a:r>
              <a:rPr lang="en-US" dirty="0"/>
              <a:t>Focus on finding the right questions</a:t>
            </a:r>
          </a:p>
        </p:txBody>
      </p:sp>
      <p:sp>
        <p:nvSpPr>
          <p:cNvPr id="43" name="Rectangle 42">
            <a:extLst>
              <a:ext uri="{FF2B5EF4-FFF2-40B4-BE49-F238E27FC236}">
                <a16:creationId xmlns:a16="http://schemas.microsoft.com/office/drawing/2014/main" id="{45C80808-106A-CF45-BAA7-A0679EE57C32}"/>
              </a:ext>
            </a:extLst>
          </p:cNvPr>
          <p:cNvSpPr/>
          <p:nvPr/>
        </p:nvSpPr>
        <p:spPr>
          <a:xfrm>
            <a:off x="1869785" y="2703867"/>
            <a:ext cx="1294410" cy="914400"/>
          </a:xfrm>
          <a:prstGeom prst="rect">
            <a:avLst/>
          </a:prstGeom>
          <a:solidFill>
            <a:srgbClr val="F8CBAD"/>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833" b="0" i="0" u="none" strike="noStrike" kern="1200" cap="none" spc="0" normalizeH="0" baseline="0" noProof="0" dirty="0">
                <a:ln>
                  <a:noFill/>
                </a:ln>
                <a:solidFill>
                  <a:schemeClr val="tx1"/>
                </a:solidFill>
                <a:effectLst/>
                <a:uLnTx/>
                <a:uFillTx/>
                <a:latin typeface="Calibri"/>
                <a:ea typeface="+mn-ea"/>
                <a:cs typeface="+mn-cs"/>
              </a:rPr>
              <a:t>Classify</a:t>
            </a:r>
          </a:p>
        </p:txBody>
      </p:sp>
      <p:sp>
        <p:nvSpPr>
          <p:cNvPr id="44" name="Rectangle 43">
            <a:extLst>
              <a:ext uri="{FF2B5EF4-FFF2-40B4-BE49-F238E27FC236}">
                <a16:creationId xmlns:a16="http://schemas.microsoft.com/office/drawing/2014/main" id="{BFD47D56-3A52-A248-861E-BE61D922F875}"/>
              </a:ext>
            </a:extLst>
          </p:cNvPr>
          <p:cNvSpPr/>
          <p:nvPr/>
        </p:nvSpPr>
        <p:spPr>
          <a:xfrm>
            <a:off x="1869785" y="3675170"/>
            <a:ext cx="1294410" cy="914400"/>
          </a:xfrm>
          <a:prstGeom prst="rect">
            <a:avLst/>
          </a:prstGeom>
          <a:solidFill>
            <a:srgbClr val="F8CBAD"/>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833" b="0" i="0" u="none" strike="noStrike" kern="1200" cap="none" spc="0" normalizeH="0" baseline="0" noProof="0" dirty="0">
                <a:ln>
                  <a:noFill/>
                </a:ln>
                <a:solidFill>
                  <a:schemeClr val="tx1"/>
                </a:solidFill>
                <a:effectLst/>
                <a:uLnTx/>
                <a:uFillTx/>
                <a:latin typeface="Calibri"/>
                <a:ea typeface="+mn-ea"/>
                <a:cs typeface="+mn-cs"/>
              </a:rPr>
              <a:t>Predict</a:t>
            </a:r>
          </a:p>
        </p:txBody>
      </p:sp>
      <p:sp>
        <p:nvSpPr>
          <p:cNvPr id="45" name="Rectangle 44">
            <a:extLst>
              <a:ext uri="{FF2B5EF4-FFF2-40B4-BE49-F238E27FC236}">
                <a16:creationId xmlns:a16="http://schemas.microsoft.com/office/drawing/2014/main" id="{0057A0F9-DCAF-1D4E-9756-98BE810DBE9A}"/>
              </a:ext>
            </a:extLst>
          </p:cNvPr>
          <p:cNvSpPr/>
          <p:nvPr/>
        </p:nvSpPr>
        <p:spPr>
          <a:xfrm>
            <a:off x="1869785" y="4642852"/>
            <a:ext cx="1294410" cy="914400"/>
          </a:xfrm>
          <a:prstGeom prst="rect">
            <a:avLst/>
          </a:prstGeom>
          <a:solidFill>
            <a:srgbClr val="9DC3E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Calibri"/>
                <a:ea typeface="+mn-ea"/>
                <a:cs typeface="+mn-cs"/>
              </a:rPr>
              <a:t>Act/Treat</a:t>
            </a:r>
          </a:p>
        </p:txBody>
      </p:sp>
      <p:sp>
        <p:nvSpPr>
          <p:cNvPr id="46" name="Rectangle 45">
            <a:extLst>
              <a:ext uri="{FF2B5EF4-FFF2-40B4-BE49-F238E27FC236}">
                <a16:creationId xmlns:a16="http://schemas.microsoft.com/office/drawing/2014/main" id="{C59241D0-C6DB-3840-8EAA-F198830BB6A0}"/>
              </a:ext>
            </a:extLst>
          </p:cNvPr>
          <p:cNvSpPr/>
          <p:nvPr/>
        </p:nvSpPr>
        <p:spPr>
          <a:xfrm>
            <a:off x="3235445" y="2703867"/>
            <a:ext cx="1294410" cy="914400"/>
          </a:xfrm>
          <a:prstGeom prst="rect">
            <a:avLst/>
          </a:prstGeom>
          <a:solidFill>
            <a:sysClr val="window" lastClr="FFFFFF"/>
          </a:solidFill>
          <a:ln w="25400"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a:ea typeface="+mn-ea"/>
                <a:cs typeface="+mn-cs"/>
              </a:rPr>
              <a:t>Finding subtypes of heart failure with preserved ejection fraction</a:t>
            </a:r>
          </a:p>
        </p:txBody>
      </p:sp>
      <p:sp>
        <p:nvSpPr>
          <p:cNvPr id="47" name="Rectangle 46">
            <a:extLst>
              <a:ext uri="{FF2B5EF4-FFF2-40B4-BE49-F238E27FC236}">
                <a16:creationId xmlns:a16="http://schemas.microsoft.com/office/drawing/2014/main" id="{49324BB6-13A3-4347-AE1B-58BE328A3219}"/>
              </a:ext>
            </a:extLst>
          </p:cNvPr>
          <p:cNvSpPr/>
          <p:nvPr/>
        </p:nvSpPr>
        <p:spPr>
          <a:xfrm>
            <a:off x="3223570" y="1717222"/>
            <a:ext cx="1294410" cy="914400"/>
          </a:xfrm>
          <a:prstGeom prst="rect">
            <a:avLst/>
          </a:prstGeom>
          <a:solidFill>
            <a:sysClr val="window" lastClr="FFFFFF">
              <a:lumMod val="75000"/>
            </a:sys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a:ea typeface="+mn-ea"/>
                <a:cs typeface="+mn-cs"/>
              </a:rPr>
              <a:t>Science</a:t>
            </a:r>
          </a:p>
        </p:txBody>
      </p:sp>
      <p:sp>
        <p:nvSpPr>
          <p:cNvPr id="48" name="Rectangle 47">
            <a:extLst>
              <a:ext uri="{FF2B5EF4-FFF2-40B4-BE49-F238E27FC236}">
                <a16:creationId xmlns:a16="http://schemas.microsoft.com/office/drawing/2014/main" id="{AE10A3B9-7A55-A141-9F97-583F68082220}"/>
              </a:ext>
            </a:extLst>
          </p:cNvPr>
          <p:cNvSpPr/>
          <p:nvPr/>
        </p:nvSpPr>
        <p:spPr>
          <a:xfrm>
            <a:off x="4580328" y="1719889"/>
            <a:ext cx="1294410" cy="914400"/>
          </a:xfrm>
          <a:prstGeom prst="rect">
            <a:avLst/>
          </a:prstGeom>
          <a:solidFill>
            <a:sysClr val="window" lastClr="FFFFFF">
              <a:lumMod val="75000"/>
            </a:sys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a:ea typeface="+mn-ea"/>
                <a:cs typeface="+mn-cs"/>
              </a:rPr>
              <a:t>Practice</a:t>
            </a:r>
          </a:p>
        </p:txBody>
      </p:sp>
      <p:sp>
        <p:nvSpPr>
          <p:cNvPr id="49" name="Rectangle 48">
            <a:extLst>
              <a:ext uri="{FF2B5EF4-FFF2-40B4-BE49-F238E27FC236}">
                <a16:creationId xmlns:a16="http://schemas.microsoft.com/office/drawing/2014/main" id="{DE105ECF-98C6-B94C-9DFD-A426A7F6EC78}"/>
              </a:ext>
            </a:extLst>
          </p:cNvPr>
          <p:cNvSpPr/>
          <p:nvPr/>
        </p:nvSpPr>
        <p:spPr>
          <a:xfrm>
            <a:off x="5937084" y="1717222"/>
            <a:ext cx="1294410" cy="914400"/>
          </a:xfrm>
          <a:prstGeom prst="rect">
            <a:avLst/>
          </a:prstGeom>
          <a:solidFill>
            <a:sysClr val="window" lastClr="FFFFFF">
              <a:lumMod val="75000"/>
            </a:sys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a:ea typeface="+mn-ea"/>
                <a:cs typeface="+mn-cs"/>
              </a:rPr>
              <a:t>Delivery</a:t>
            </a:r>
          </a:p>
        </p:txBody>
      </p:sp>
      <p:sp>
        <p:nvSpPr>
          <p:cNvPr id="50" name="Rectangle 49">
            <a:extLst>
              <a:ext uri="{FF2B5EF4-FFF2-40B4-BE49-F238E27FC236}">
                <a16:creationId xmlns:a16="http://schemas.microsoft.com/office/drawing/2014/main" id="{8A9327B2-9160-FC47-8233-270E0022DBC1}"/>
              </a:ext>
            </a:extLst>
          </p:cNvPr>
          <p:cNvSpPr/>
          <p:nvPr/>
        </p:nvSpPr>
        <p:spPr>
          <a:xfrm>
            <a:off x="4592200" y="2702383"/>
            <a:ext cx="1294410" cy="914400"/>
          </a:xfrm>
          <a:prstGeom prst="rect">
            <a:avLst/>
          </a:prstGeom>
          <a:solidFill>
            <a:sysClr val="window" lastClr="FFFFFF"/>
          </a:solidFill>
          <a:ln w="57150"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50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Who might be at high risk for a thromboembolism?</a:t>
            </a:r>
          </a:p>
        </p:txBody>
      </p:sp>
      <p:sp>
        <p:nvSpPr>
          <p:cNvPr id="51" name="Rectangle 50">
            <a:extLst>
              <a:ext uri="{FF2B5EF4-FFF2-40B4-BE49-F238E27FC236}">
                <a16:creationId xmlns:a16="http://schemas.microsoft.com/office/drawing/2014/main" id="{16E65D38-5AAE-614A-96F9-5118344C089F}"/>
              </a:ext>
            </a:extLst>
          </p:cNvPr>
          <p:cNvSpPr/>
          <p:nvPr/>
        </p:nvSpPr>
        <p:spPr>
          <a:xfrm>
            <a:off x="5939058" y="2702383"/>
            <a:ext cx="1294410" cy="914400"/>
          </a:xfrm>
          <a:prstGeom prst="rect">
            <a:avLst/>
          </a:prstGeom>
          <a:solidFill>
            <a:sysClr val="window" lastClr="FFFFFF"/>
          </a:solidFill>
          <a:ln w="25400"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Who is burnt out?</a:t>
            </a:r>
          </a:p>
        </p:txBody>
      </p:sp>
      <p:sp>
        <p:nvSpPr>
          <p:cNvPr id="52" name="Rectangle 51">
            <a:extLst>
              <a:ext uri="{FF2B5EF4-FFF2-40B4-BE49-F238E27FC236}">
                <a16:creationId xmlns:a16="http://schemas.microsoft.com/office/drawing/2014/main" id="{2D6B7A65-EEA4-CB48-9B7F-2A5B4656B532}"/>
              </a:ext>
            </a:extLst>
          </p:cNvPr>
          <p:cNvSpPr/>
          <p:nvPr/>
        </p:nvSpPr>
        <p:spPr>
          <a:xfrm>
            <a:off x="3241381" y="3675170"/>
            <a:ext cx="1294410" cy="914400"/>
          </a:xfrm>
          <a:prstGeom prst="rect">
            <a:avLst/>
          </a:prstGeom>
          <a:solidFill>
            <a:sysClr val="window" lastClr="FFFFFF"/>
          </a:solidFill>
          <a:ln w="25400"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a:ea typeface="+mn-ea"/>
                <a:cs typeface="+mn-cs"/>
              </a:rPr>
              <a:t>…</a:t>
            </a:r>
          </a:p>
        </p:txBody>
      </p:sp>
      <p:sp>
        <p:nvSpPr>
          <p:cNvPr id="53" name="Rectangle 52">
            <a:extLst>
              <a:ext uri="{FF2B5EF4-FFF2-40B4-BE49-F238E27FC236}">
                <a16:creationId xmlns:a16="http://schemas.microsoft.com/office/drawing/2014/main" id="{41A04446-64CD-C346-A28A-658663B56455}"/>
              </a:ext>
            </a:extLst>
          </p:cNvPr>
          <p:cNvSpPr/>
          <p:nvPr/>
        </p:nvSpPr>
        <p:spPr>
          <a:xfrm>
            <a:off x="4592198" y="3675170"/>
            <a:ext cx="1294410" cy="914400"/>
          </a:xfrm>
          <a:prstGeom prst="rect">
            <a:avLst/>
          </a:prstGeom>
          <a:solidFill>
            <a:sysClr val="window" lastClr="FFFFFF"/>
          </a:solidFill>
          <a:ln w="57150"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Which patients are likely to die in the next 3-12 months?</a:t>
            </a:r>
          </a:p>
        </p:txBody>
      </p:sp>
      <p:sp>
        <p:nvSpPr>
          <p:cNvPr id="54" name="Rectangle 53">
            <a:extLst>
              <a:ext uri="{FF2B5EF4-FFF2-40B4-BE49-F238E27FC236}">
                <a16:creationId xmlns:a16="http://schemas.microsoft.com/office/drawing/2014/main" id="{4B0A92A9-400A-2943-81F1-0F3514428429}"/>
              </a:ext>
            </a:extLst>
          </p:cNvPr>
          <p:cNvSpPr/>
          <p:nvPr/>
        </p:nvSpPr>
        <p:spPr>
          <a:xfrm>
            <a:off x="5944999" y="3675170"/>
            <a:ext cx="1294410" cy="914400"/>
          </a:xfrm>
          <a:prstGeom prst="rect">
            <a:avLst/>
          </a:prstGeom>
          <a:solidFill>
            <a:sysClr val="window" lastClr="FFFFFF"/>
          </a:solidFill>
          <a:ln w="25400"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Who will be a no show?</a:t>
            </a:r>
          </a:p>
        </p:txBody>
      </p:sp>
      <p:sp>
        <p:nvSpPr>
          <p:cNvPr id="55" name="Rectangle 54">
            <a:extLst>
              <a:ext uri="{FF2B5EF4-FFF2-40B4-BE49-F238E27FC236}">
                <a16:creationId xmlns:a16="http://schemas.microsoft.com/office/drawing/2014/main" id="{3931EE1E-92F0-B14D-82AB-0E6AB6270E21}"/>
              </a:ext>
            </a:extLst>
          </p:cNvPr>
          <p:cNvSpPr/>
          <p:nvPr/>
        </p:nvSpPr>
        <p:spPr>
          <a:xfrm>
            <a:off x="3241381" y="4652906"/>
            <a:ext cx="1294410" cy="914400"/>
          </a:xfrm>
          <a:prstGeom prst="rect">
            <a:avLst/>
          </a:prstGeom>
          <a:solidFill>
            <a:sysClr val="window" lastClr="FFFFFF"/>
          </a:solidFill>
          <a:ln w="25400"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a:ea typeface="+mn-ea"/>
                <a:cs typeface="+mn-cs"/>
              </a:rPr>
              <a:t>…</a:t>
            </a:r>
          </a:p>
        </p:txBody>
      </p:sp>
      <p:sp>
        <p:nvSpPr>
          <p:cNvPr id="56" name="Rectangle 55">
            <a:extLst>
              <a:ext uri="{FF2B5EF4-FFF2-40B4-BE49-F238E27FC236}">
                <a16:creationId xmlns:a16="http://schemas.microsoft.com/office/drawing/2014/main" id="{A14D9424-351D-2F48-BEF5-FABEF6273B74}"/>
              </a:ext>
            </a:extLst>
          </p:cNvPr>
          <p:cNvSpPr/>
          <p:nvPr/>
        </p:nvSpPr>
        <p:spPr>
          <a:xfrm>
            <a:off x="4592198" y="4652906"/>
            <a:ext cx="1294410" cy="914400"/>
          </a:xfrm>
          <a:prstGeom prst="rect">
            <a:avLst/>
          </a:prstGeom>
          <a:solidFill>
            <a:sysClr val="window" lastClr="FFFFFF"/>
          </a:solidFill>
          <a:ln w="57150"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What is a good second line drug to manage diabetes after metformin?</a:t>
            </a:r>
          </a:p>
        </p:txBody>
      </p:sp>
      <p:sp>
        <p:nvSpPr>
          <p:cNvPr id="57" name="Rectangle 56">
            <a:extLst>
              <a:ext uri="{FF2B5EF4-FFF2-40B4-BE49-F238E27FC236}">
                <a16:creationId xmlns:a16="http://schemas.microsoft.com/office/drawing/2014/main" id="{1799651C-9B08-5549-93AF-1228D85A26C9}"/>
              </a:ext>
            </a:extLst>
          </p:cNvPr>
          <p:cNvSpPr/>
          <p:nvPr/>
        </p:nvSpPr>
        <p:spPr>
          <a:xfrm>
            <a:off x="5944999" y="4652906"/>
            <a:ext cx="1294410" cy="914400"/>
          </a:xfrm>
          <a:prstGeom prst="rect">
            <a:avLst/>
          </a:prstGeom>
          <a:solidFill>
            <a:sysClr val="window" lastClr="FFFFFF"/>
          </a:solidFill>
          <a:ln w="25400" cap="flat" cmpd="sng" algn="ctr">
            <a:solidFill>
              <a:srgbClr val="55565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Request four back up nurses on Wed, for the Ortho OR.</a:t>
            </a:r>
          </a:p>
        </p:txBody>
      </p:sp>
      <p:sp>
        <p:nvSpPr>
          <p:cNvPr id="58" name="Rectangle 57">
            <a:extLst>
              <a:ext uri="{FF2B5EF4-FFF2-40B4-BE49-F238E27FC236}">
                <a16:creationId xmlns:a16="http://schemas.microsoft.com/office/drawing/2014/main" id="{4F4EA472-F7E4-F54E-8DBF-5AE254D154ED}"/>
              </a:ext>
            </a:extLst>
          </p:cNvPr>
          <p:cNvSpPr/>
          <p:nvPr/>
        </p:nvSpPr>
        <p:spPr>
          <a:xfrm rot="16200000">
            <a:off x="426671" y="3929173"/>
            <a:ext cx="854721" cy="400110"/>
          </a:xfrm>
          <a:prstGeom prst="rect">
            <a:avLst/>
          </a:prstGeom>
          <a:ln>
            <a:solidFill>
              <a:srgbClr val="C00000"/>
            </a:solidFill>
          </a:ln>
        </p:spPr>
        <p:txBody>
          <a:bodyPr wrap="none">
            <a:spAutoFit/>
          </a:bodyPr>
          <a:lstStyle/>
          <a:p>
            <a:pPr defTabSz="457123"/>
            <a:r>
              <a:rPr lang="en-US" sz="2000" kern="1200" dirty="0">
                <a:solidFill>
                  <a:srgbClr val="55565A"/>
                </a:solidFill>
                <a:latin typeface="Source Sans Pro Light" panose="020B0403030403020204" pitchFamily="34" charset="0"/>
                <a:ea typeface="Source Sans Pro Light" panose="020B0403030403020204" pitchFamily="34" charset="0"/>
              </a:rPr>
              <a:t>model</a:t>
            </a:r>
            <a:endParaRPr lang="en-US" sz="1900" kern="1200" dirty="0">
              <a:solidFill>
                <a:srgbClr val="A41F35"/>
              </a:solidFill>
              <a:latin typeface="Calibri"/>
              <a:ea typeface="+mn-ea"/>
            </a:endParaRPr>
          </a:p>
        </p:txBody>
      </p:sp>
      <p:cxnSp>
        <p:nvCxnSpPr>
          <p:cNvPr id="59" name="Straight Arrow Connector 58">
            <a:extLst>
              <a:ext uri="{FF2B5EF4-FFF2-40B4-BE49-F238E27FC236}">
                <a16:creationId xmlns:a16="http://schemas.microsoft.com/office/drawing/2014/main" id="{F2483163-F27B-104B-B098-BA3687DD29FC}"/>
              </a:ext>
            </a:extLst>
          </p:cNvPr>
          <p:cNvCxnSpPr>
            <a:cxnSpLocks/>
            <a:stCxn id="58" idx="2"/>
            <a:endCxn id="43" idx="1"/>
          </p:cNvCxnSpPr>
          <p:nvPr/>
        </p:nvCxnSpPr>
        <p:spPr>
          <a:xfrm flipV="1">
            <a:off x="1054087" y="3161068"/>
            <a:ext cx="815699" cy="968161"/>
          </a:xfrm>
          <a:prstGeom prst="straightConnector1">
            <a:avLst/>
          </a:prstGeom>
          <a:noFill/>
          <a:ln w="9525" cap="flat" cmpd="sng" algn="ctr">
            <a:solidFill>
              <a:srgbClr val="A41F35">
                <a:shade val="95000"/>
                <a:satMod val="105000"/>
              </a:srgbClr>
            </a:solidFill>
            <a:prstDash val="solid"/>
            <a:tailEnd type="triangle"/>
          </a:ln>
          <a:effectLst/>
        </p:spPr>
      </p:cxnSp>
      <p:cxnSp>
        <p:nvCxnSpPr>
          <p:cNvPr id="60" name="Straight Arrow Connector 59">
            <a:extLst>
              <a:ext uri="{FF2B5EF4-FFF2-40B4-BE49-F238E27FC236}">
                <a16:creationId xmlns:a16="http://schemas.microsoft.com/office/drawing/2014/main" id="{09F1F9F4-EDEB-7648-8286-2B3827B03A0F}"/>
              </a:ext>
            </a:extLst>
          </p:cNvPr>
          <p:cNvCxnSpPr>
            <a:cxnSpLocks/>
            <a:stCxn id="58" idx="2"/>
            <a:endCxn id="44" idx="1"/>
          </p:cNvCxnSpPr>
          <p:nvPr/>
        </p:nvCxnSpPr>
        <p:spPr>
          <a:xfrm>
            <a:off x="1054087" y="4129228"/>
            <a:ext cx="815699" cy="3142"/>
          </a:xfrm>
          <a:prstGeom prst="straightConnector1">
            <a:avLst/>
          </a:prstGeom>
          <a:noFill/>
          <a:ln w="9525" cap="flat" cmpd="sng" algn="ctr">
            <a:solidFill>
              <a:srgbClr val="A41F35">
                <a:shade val="95000"/>
                <a:satMod val="105000"/>
              </a:srgbClr>
            </a:solidFill>
            <a:prstDash val="solid"/>
            <a:tailEnd type="triangle"/>
          </a:ln>
          <a:effectLst/>
        </p:spPr>
      </p:cxnSp>
      <p:cxnSp>
        <p:nvCxnSpPr>
          <p:cNvPr id="61" name="Straight Arrow Connector 60">
            <a:extLst>
              <a:ext uri="{FF2B5EF4-FFF2-40B4-BE49-F238E27FC236}">
                <a16:creationId xmlns:a16="http://schemas.microsoft.com/office/drawing/2014/main" id="{00802D03-3506-4D44-AF29-956C7EB3B719}"/>
              </a:ext>
            </a:extLst>
          </p:cNvPr>
          <p:cNvCxnSpPr>
            <a:cxnSpLocks/>
            <a:stCxn id="58" idx="2"/>
            <a:endCxn id="45" idx="1"/>
          </p:cNvCxnSpPr>
          <p:nvPr/>
        </p:nvCxnSpPr>
        <p:spPr>
          <a:xfrm>
            <a:off x="1054087" y="4129228"/>
            <a:ext cx="815699" cy="970824"/>
          </a:xfrm>
          <a:prstGeom prst="straightConnector1">
            <a:avLst/>
          </a:prstGeom>
          <a:noFill/>
          <a:ln w="9525" cap="flat" cmpd="sng" algn="ctr">
            <a:solidFill>
              <a:srgbClr val="A41F35">
                <a:shade val="95000"/>
                <a:satMod val="105000"/>
              </a:srgbClr>
            </a:solidFill>
            <a:prstDash val="solid"/>
            <a:tailEnd type="triangle"/>
          </a:ln>
          <a:effectLst/>
        </p:spPr>
      </p:cxnSp>
    </p:spTree>
    <p:extLst>
      <p:ext uri="{BB962C8B-B14F-4D97-AF65-F5344CB8AC3E}">
        <p14:creationId xmlns:p14="http://schemas.microsoft.com/office/powerpoint/2010/main" val="420871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830CB8-9DB7-0688-FFBE-42B06CEB7620}"/>
              </a:ext>
            </a:extLst>
          </p:cNvPr>
          <p:cNvPicPr>
            <a:picLocks noChangeAspect="1"/>
          </p:cNvPicPr>
          <p:nvPr/>
        </p:nvPicPr>
        <p:blipFill>
          <a:blip r:embed="rId3"/>
          <a:stretch>
            <a:fillRect/>
          </a:stretch>
        </p:blipFill>
        <p:spPr>
          <a:xfrm>
            <a:off x="1100880" y="1020727"/>
            <a:ext cx="6894767" cy="5449824"/>
          </a:xfrm>
          <a:prstGeom prst="rect">
            <a:avLst/>
          </a:prstGeom>
        </p:spPr>
      </p:pic>
      <p:sp>
        <p:nvSpPr>
          <p:cNvPr id="2" name="Title 1"/>
          <p:cNvSpPr>
            <a:spLocks noGrp="1"/>
          </p:cNvSpPr>
          <p:nvPr>
            <p:ph type="title"/>
          </p:nvPr>
        </p:nvSpPr>
        <p:spPr>
          <a:xfrm>
            <a:off x="0" y="0"/>
            <a:ext cx="9144000" cy="1143000"/>
          </a:xfrm>
        </p:spPr>
        <p:txBody>
          <a:bodyPr anchor="ctr">
            <a:normAutofit fontScale="90000"/>
          </a:bodyPr>
          <a:lstStyle/>
          <a:p>
            <a:r>
              <a:rPr lang="en-US" dirty="0"/>
              <a:t>The rest of the class – how to not be wrong</a:t>
            </a:r>
          </a:p>
        </p:txBody>
      </p:sp>
      <p:sp>
        <p:nvSpPr>
          <p:cNvPr id="7" name="Rectangle 6">
            <a:extLst>
              <a:ext uri="{FF2B5EF4-FFF2-40B4-BE49-F238E27FC236}">
                <a16:creationId xmlns:a16="http://schemas.microsoft.com/office/drawing/2014/main" id="{3561F72D-B7F1-F64C-BBD1-06BAB2FF95A0}"/>
              </a:ext>
            </a:extLst>
          </p:cNvPr>
          <p:cNvSpPr/>
          <p:nvPr/>
        </p:nvSpPr>
        <p:spPr>
          <a:xfrm>
            <a:off x="1413394" y="5261115"/>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L-12, 13</a:t>
            </a:r>
          </a:p>
        </p:txBody>
      </p:sp>
      <p:sp>
        <p:nvSpPr>
          <p:cNvPr id="8" name="Rectangle 7">
            <a:extLst>
              <a:ext uri="{FF2B5EF4-FFF2-40B4-BE49-F238E27FC236}">
                <a16:creationId xmlns:a16="http://schemas.microsoft.com/office/drawing/2014/main" id="{A740688A-F70C-0642-B631-8B4831BB9F8E}"/>
              </a:ext>
            </a:extLst>
          </p:cNvPr>
          <p:cNvSpPr/>
          <p:nvPr/>
        </p:nvSpPr>
        <p:spPr>
          <a:xfrm>
            <a:off x="5095461" y="6477176"/>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L-14</a:t>
            </a:r>
          </a:p>
        </p:txBody>
      </p:sp>
      <p:sp>
        <p:nvSpPr>
          <p:cNvPr id="9" name="Rectangle 8">
            <a:extLst>
              <a:ext uri="{FF2B5EF4-FFF2-40B4-BE49-F238E27FC236}">
                <a16:creationId xmlns:a16="http://schemas.microsoft.com/office/drawing/2014/main" id="{A30B1732-85A9-B849-B45F-98774E6D68DC}"/>
              </a:ext>
            </a:extLst>
          </p:cNvPr>
          <p:cNvSpPr/>
          <p:nvPr/>
        </p:nvSpPr>
        <p:spPr>
          <a:xfrm>
            <a:off x="2001077" y="3147482"/>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trike="sngStrike" dirty="0"/>
              <a:t>L-18</a:t>
            </a:r>
          </a:p>
        </p:txBody>
      </p:sp>
      <p:sp>
        <p:nvSpPr>
          <p:cNvPr id="10" name="Rectangle 9">
            <a:extLst>
              <a:ext uri="{FF2B5EF4-FFF2-40B4-BE49-F238E27FC236}">
                <a16:creationId xmlns:a16="http://schemas.microsoft.com/office/drawing/2014/main" id="{9B9B4459-6251-B94F-B756-27A2A1C550BD}"/>
              </a:ext>
            </a:extLst>
          </p:cNvPr>
          <p:cNvSpPr/>
          <p:nvPr/>
        </p:nvSpPr>
        <p:spPr>
          <a:xfrm>
            <a:off x="2001077" y="2368549"/>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L-10</a:t>
            </a:r>
          </a:p>
        </p:txBody>
      </p:sp>
      <p:sp>
        <p:nvSpPr>
          <p:cNvPr id="3" name="Rectangle 2">
            <a:extLst>
              <a:ext uri="{FF2B5EF4-FFF2-40B4-BE49-F238E27FC236}">
                <a16:creationId xmlns:a16="http://schemas.microsoft.com/office/drawing/2014/main" id="{B43C0B32-78C5-7391-0EB3-A7AAB3A16929}"/>
              </a:ext>
            </a:extLst>
          </p:cNvPr>
          <p:cNvSpPr/>
          <p:nvPr/>
        </p:nvSpPr>
        <p:spPr>
          <a:xfrm>
            <a:off x="2670313" y="5261115"/>
            <a:ext cx="1106556" cy="3578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L-15,16,17</a:t>
            </a:r>
          </a:p>
        </p:txBody>
      </p:sp>
    </p:spTree>
    <p:extLst>
      <p:ext uri="{BB962C8B-B14F-4D97-AF65-F5344CB8AC3E}">
        <p14:creationId xmlns:p14="http://schemas.microsoft.com/office/powerpoint/2010/main" val="80856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18BE-92E8-DC4A-D550-B38F9904E66C}"/>
              </a:ext>
            </a:extLst>
          </p:cNvPr>
          <p:cNvSpPr>
            <a:spLocks noGrp="1"/>
          </p:cNvSpPr>
          <p:nvPr>
            <p:ph type="title"/>
          </p:nvPr>
        </p:nvSpPr>
        <p:spPr>
          <a:xfrm>
            <a:off x="0" y="0"/>
            <a:ext cx="9144000" cy="1143000"/>
          </a:xfrm>
        </p:spPr>
        <p:txBody>
          <a:bodyPr/>
          <a:lstStyle/>
          <a:p>
            <a:r>
              <a:rPr lang="en-US" dirty="0"/>
              <a:t>Recall: the two cultures</a:t>
            </a:r>
          </a:p>
        </p:txBody>
      </p:sp>
      <p:pic>
        <p:nvPicPr>
          <p:cNvPr id="3" name="Picture 2">
            <a:extLst>
              <a:ext uri="{FF2B5EF4-FFF2-40B4-BE49-F238E27FC236}">
                <a16:creationId xmlns:a16="http://schemas.microsoft.com/office/drawing/2014/main" id="{52927769-32B0-CB5E-6E7C-09EE71419AB4}"/>
              </a:ext>
            </a:extLst>
          </p:cNvPr>
          <p:cNvPicPr>
            <a:picLocks noChangeAspect="1"/>
          </p:cNvPicPr>
          <p:nvPr/>
        </p:nvPicPr>
        <p:blipFill>
          <a:blip r:embed="rId3"/>
          <a:stretch>
            <a:fillRect/>
          </a:stretch>
        </p:blipFill>
        <p:spPr>
          <a:xfrm>
            <a:off x="5041168" y="3407526"/>
            <a:ext cx="4102832" cy="3453363"/>
          </a:xfrm>
          <a:prstGeom prst="rect">
            <a:avLst/>
          </a:prstGeom>
        </p:spPr>
      </p:pic>
      <p:pic>
        <p:nvPicPr>
          <p:cNvPr id="4" name="Picture 3">
            <a:extLst>
              <a:ext uri="{FF2B5EF4-FFF2-40B4-BE49-F238E27FC236}">
                <a16:creationId xmlns:a16="http://schemas.microsoft.com/office/drawing/2014/main" id="{6D044A34-A314-E920-25AD-144B5C4CA60A}"/>
              </a:ext>
            </a:extLst>
          </p:cNvPr>
          <p:cNvPicPr>
            <a:picLocks noChangeAspect="1"/>
          </p:cNvPicPr>
          <p:nvPr/>
        </p:nvPicPr>
        <p:blipFill>
          <a:blip r:embed="rId4"/>
          <a:stretch>
            <a:fillRect/>
          </a:stretch>
        </p:blipFill>
        <p:spPr>
          <a:xfrm>
            <a:off x="0" y="1143001"/>
            <a:ext cx="5066680" cy="3172119"/>
          </a:xfrm>
          <a:prstGeom prst="rect">
            <a:avLst/>
          </a:prstGeom>
        </p:spPr>
      </p:pic>
      <p:cxnSp>
        <p:nvCxnSpPr>
          <p:cNvPr id="6" name="Elbow Connector 5">
            <a:extLst>
              <a:ext uri="{FF2B5EF4-FFF2-40B4-BE49-F238E27FC236}">
                <a16:creationId xmlns:a16="http://schemas.microsoft.com/office/drawing/2014/main" id="{455C911B-EB4C-36F0-42D5-6B0D34B82BEC}"/>
              </a:ext>
            </a:extLst>
          </p:cNvPr>
          <p:cNvCxnSpPr>
            <a:cxnSpLocks/>
          </p:cNvCxnSpPr>
          <p:nvPr/>
        </p:nvCxnSpPr>
        <p:spPr>
          <a:xfrm rot="16200000" flipH="1">
            <a:off x="2843175" y="2946953"/>
            <a:ext cx="829825" cy="356616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1" name="Elbow Connector 10">
            <a:extLst>
              <a:ext uri="{FF2B5EF4-FFF2-40B4-BE49-F238E27FC236}">
                <a16:creationId xmlns:a16="http://schemas.microsoft.com/office/drawing/2014/main" id="{49B6C95F-16D7-3189-0AB5-5590F8F2F9C1}"/>
              </a:ext>
            </a:extLst>
          </p:cNvPr>
          <p:cNvCxnSpPr>
            <a:cxnSpLocks/>
            <a:stCxn id="4" idx="3"/>
            <a:endCxn id="3" idx="0"/>
          </p:cNvCxnSpPr>
          <p:nvPr/>
        </p:nvCxnSpPr>
        <p:spPr>
          <a:xfrm>
            <a:off x="5066680" y="2729061"/>
            <a:ext cx="2926080" cy="67846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6573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1704"/>
          </a:xfrm>
          <a:solidFill>
            <a:schemeClr val="accent6">
              <a:lumMod val="20000"/>
              <a:lumOff val="80000"/>
            </a:schemeClr>
          </a:solidFill>
        </p:spPr>
        <p:txBody>
          <a:bodyPr/>
          <a:lstStyle/>
          <a:p>
            <a:pPr algn="ctr"/>
            <a:r>
              <a:rPr lang="en-US" dirty="0"/>
              <a:t>Inferential - data modeling</a:t>
            </a:r>
          </a:p>
        </p:txBody>
      </p:sp>
      <p:sp>
        <p:nvSpPr>
          <p:cNvPr id="3" name="Content Placeholder 2"/>
          <p:cNvSpPr>
            <a:spLocks noGrp="1"/>
          </p:cNvSpPr>
          <p:nvPr>
            <p:ph idx="1"/>
          </p:nvPr>
        </p:nvSpPr>
        <p:spPr>
          <a:xfrm>
            <a:off x="457200" y="1168741"/>
            <a:ext cx="8229600" cy="987422"/>
          </a:xfrm>
        </p:spPr>
        <p:txBody>
          <a:bodyPr/>
          <a:lstStyle/>
          <a:p>
            <a:pPr marL="203200" indent="0" algn="ctr">
              <a:buNone/>
            </a:pPr>
            <a:r>
              <a:rPr lang="en-US" dirty="0"/>
              <a:t>Aims to </a:t>
            </a:r>
            <a:r>
              <a:rPr lang="en-US" b="1" dirty="0"/>
              <a:t>infer</a:t>
            </a:r>
            <a:r>
              <a:rPr lang="en-US" dirty="0"/>
              <a:t> properties of a </a:t>
            </a:r>
            <a:r>
              <a:rPr lang="en-US" b="1" dirty="0"/>
              <a:t>population</a:t>
            </a:r>
            <a:r>
              <a:rPr lang="en-US" dirty="0"/>
              <a:t> given a smaller, observable </a:t>
            </a:r>
            <a:r>
              <a:rPr lang="en-US" b="1" dirty="0"/>
              <a:t>sample</a:t>
            </a:r>
          </a:p>
        </p:txBody>
      </p:sp>
      <p:sp>
        <p:nvSpPr>
          <p:cNvPr id="5" name="Oval 4"/>
          <p:cNvSpPr/>
          <p:nvPr/>
        </p:nvSpPr>
        <p:spPr>
          <a:xfrm>
            <a:off x="1238082" y="3410483"/>
            <a:ext cx="2518168"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Data-generating process</a:t>
            </a:r>
            <a:endParaRPr lang="en-US" dirty="0">
              <a:solidFill>
                <a:schemeClr val="tx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800327905"/>
              </p:ext>
            </p:extLst>
          </p:nvPr>
        </p:nvGraphicFramePr>
        <p:xfrm>
          <a:off x="5798022" y="3270124"/>
          <a:ext cx="1381126" cy="1864286"/>
        </p:xfrm>
        <a:graphic>
          <a:graphicData uri="http://schemas.openxmlformats.org/drawingml/2006/table">
            <a:tbl>
              <a:tblPr firstRow="1" bandRow="1">
                <a:tableStyleId>{5940675A-B579-460E-94D1-54222C63F5DA}</a:tableStyleId>
              </a:tblPr>
              <a:tblGrid>
                <a:gridCol w="690563">
                  <a:extLst>
                    <a:ext uri="{9D8B030D-6E8A-4147-A177-3AD203B41FA5}">
                      <a16:colId xmlns:a16="http://schemas.microsoft.com/office/drawing/2014/main" val="20000"/>
                    </a:ext>
                  </a:extLst>
                </a:gridCol>
                <a:gridCol w="690563">
                  <a:extLst>
                    <a:ext uri="{9D8B030D-6E8A-4147-A177-3AD203B41FA5}">
                      <a16:colId xmlns:a16="http://schemas.microsoft.com/office/drawing/2014/main" val="20001"/>
                    </a:ext>
                  </a:extLst>
                </a:gridCol>
              </a:tblGrid>
              <a:tr h="229722">
                <a:tc>
                  <a:txBody>
                    <a:bodyPr/>
                    <a:lstStyle/>
                    <a:p>
                      <a:pPr algn="ctr"/>
                      <a:r>
                        <a:rPr lang="en-US" dirty="0" err="1"/>
                        <a:t>x</a:t>
                      </a:r>
                      <a:r>
                        <a:rPr lang="en-US" baseline="-25000" dirty="0" err="1"/>
                        <a:t>s</a:t>
                      </a:r>
                      <a:endParaRPr lang="en-US" dirty="0"/>
                    </a:p>
                  </a:txBody>
                  <a:tcPr marL="45720" marR="45720" anchor="ctr"/>
                </a:tc>
                <a:tc>
                  <a:txBody>
                    <a:bodyPr/>
                    <a:lstStyle/>
                    <a:p>
                      <a:pPr algn="ctr"/>
                      <a:r>
                        <a:rPr lang="en-US" dirty="0" err="1"/>
                        <a:t>y</a:t>
                      </a:r>
                      <a:r>
                        <a:rPr lang="en-US" baseline="-25000" dirty="0" err="1"/>
                        <a:t>s</a:t>
                      </a:r>
                      <a:endParaRPr lang="en-US" dirty="0"/>
                    </a:p>
                  </a:txBody>
                  <a:tcPr marL="45720" marR="45720" anchor="ctr"/>
                </a:tc>
                <a:extLst>
                  <a:ext uri="{0D108BD9-81ED-4DB2-BD59-A6C34878D82A}">
                    <a16:rowId xmlns:a16="http://schemas.microsoft.com/office/drawing/2014/main" val="10000"/>
                  </a:ext>
                </a:extLst>
              </a:tr>
              <a:tr h="229722">
                <a:tc>
                  <a:txBody>
                    <a:bodyPr/>
                    <a:lstStyle/>
                    <a:p>
                      <a:pPr algn="ctr"/>
                      <a:r>
                        <a:rPr lang="en-US" dirty="0"/>
                        <a:t>0.12</a:t>
                      </a:r>
                    </a:p>
                  </a:txBody>
                  <a:tcPr marL="45720" marR="45720" anchor="ctr"/>
                </a:tc>
                <a:tc>
                  <a:txBody>
                    <a:bodyPr/>
                    <a:lstStyle/>
                    <a:p>
                      <a:pPr algn="ctr"/>
                      <a:r>
                        <a:rPr lang="en-US" dirty="0"/>
                        <a:t>12</a:t>
                      </a:r>
                    </a:p>
                  </a:txBody>
                  <a:tcPr marL="45720" marR="45720" anchor="ctr"/>
                </a:tc>
                <a:extLst>
                  <a:ext uri="{0D108BD9-81ED-4DB2-BD59-A6C34878D82A}">
                    <a16:rowId xmlns:a16="http://schemas.microsoft.com/office/drawing/2014/main" val="10001"/>
                  </a:ext>
                </a:extLst>
              </a:tr>
              <a:tr h="645086">
                <a:tc>
                  <a:txBody>
                    <a:bodyPr/>
                    <a:lstStyle/>
                    <a:p>
                      <a:pPr algn="ctr"/>
                      <a:r>
                        <a:rPr lang="en-US" dirty="0"/>
                        <a:t>…</a:t>
                      </a:r>
                    </a:p>
                  </a:txBody>
                  <a:tcPr marL="45720" marR="45720" anchor="ctr"/>
                </a:tc>
                <a:tc>
                  <a:txBody>
                    <a:bodyPr/>
                    <a:lstStyle/>
                    <a:p>
                      <a:pPr algn="ctr"/>
                      <a:r>
                        <a:rPr lang="en-US" dirty="0"/>
                        <a:t>…</a:t>
                      </a:r>
                    </a:p>
                  </a:txBody>
                  <a:tcPr marL="45720" marR="45720" anchor="ctr"/>
                </a:tc>
                <a:extLst>
                  <a:ext uri="{0D108BD9-81ED-4DB2-BD59-A6C34878D82A}">
                    <a16:rowId xmlns:a16="http://schemas.microsoft.com/office/drawing/2014/main" val="10002"/>
                  </a:ext>
                </a:extLst>
              </a:tr>
              <a:tr h="229722">
                <a:tc>
                  <a:txBody>
                    <a:bodyPr/>
                    <a:lstStyle/>
                    <a:p>
                      <a:pPr algn="ctr"/>
                      <a:r>
                        <a:rPr lang="en-US" dirty="0"/>
                        <a:t>19</a:t>
                      </a:r>
                    </a:p>
                  </a:txBody>
                  <a:tcPr marL="45720" marR="45720" anchor="ctr"/>
                </a:tc>
                <a:tc>
                  <a:txBody>
                    <a:bodyPr/>
                    <a:lstStyle/>
                    <a:p>
                      <a:pPr algn="ctr"/>
                      <a:r>
                        <a:rPr lang="en-US" dirty="0"/>
                        <a:t>1435</a:t>
                      </a:r>
                    </a:p>
                  </a:txBody>
                  <a:tcPr marL="45720" marR="45720" anchor="ctr"/>
                </a:tc>
                <a:extLst>
                  <a:ext uri="{0D108BD9-81ED-4DB2-BD59-A6C34878D82A}">
                    <a16:rowId xmlns:a16="http://schemas.microsoft.com/office/drawing/2014/main" val="10003"/>
                  </a:ext>
                </a:extLst>
              </a:tr>
              <a:tr h="229722">
                <a:tc>
                  <a:txBody>
                    <a:bodyPr/>
                    <a:lstStyle/>
                    <a:p>
                      <a:pPr algn="ctr"/>
                      <a:r>
                        <a:rPr lang="en-US" dirty="0"/>
                        <a:t>0.2</a:t>
                      </a:r>
                    </a:p>
                  </a:txBody>
                  <a:tcPr marL="45720" marR="45720" anchor="ctr"/>
                </a:tc>
                <a:tc>
                  <a:txBody>
                    <a:bodyPr/>
                    <a:lstStyle/>
                    <a:p>
                      <a:pPr algn="ctr"/>
                      <a:r>
                        <a:rPr lang="en-US" dirty="0"/>
                        <a:t>13</a:t>
                      </a:r>
                    </a:p>
                  </a:txBody>
                  <a:tcPr marL="45720" marR="45720" anchor="ctr"/>
                </a:tc>
                <a:extLst>
                  <a:ext uri="{0D108BD9-81ED-4DB2-BD59-A6C34878D82A}">
                    <a16:rowId xmlns:a16="http://schemas.microsoft.com/office/drawing/2014/main" val="10004"/>
                  </a:ext>
                </a:extLst>
              </a:tr>
            </a:tbl>
          </a:graphicData>
        </a:graphic>
      </p:graphicFrame>
      <p:sp>
        <p:nvSpPr>
          <p:cNvPr id="17" name="TextBox 16"/>
          <p:cNvSpPr txBox="1"/>
          <p:nvPr/>
        </p:nvSpPr>
        <p:spPr>
          <a:xfrm>
            <a:off x="6262328" y="2903308"/>
            <a:ext cx="638103" cy="369332"/>
          </a:xfrm>
          <a:prstGeom prst="rect">
            <a:avLst/>
          </a:prstGeom>
          <a:noFill/>
        </p:spPr>
        <p:txBody>
          <a:bodyPr wrap="none" rtlCol="0">
            <a:spAutoFit/>
          </a:bodyPr>
          <a:lstStyle/>
          <a:p>
            <a:r>
              <a:rPr lang="en-US" b="1" dirty="0"/>
              <a:t>Data</a:t>
            </a:r>
          </a:p>
        </p:txBody>
      </p:sp>
      <p:sp>
        <p:nvSpPr>
          <p:cNvPr id="18" name="Freeform 17"/>
          <p:cNvSpPr/>
          <p:nvPr/>
        </p:nvSpPr>
        <p:spPr>
          <a:xfrm>
            <a:off x="3184750" y="2980907"/>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Freeform 18"/>
          <p:cNvSpPr/>
          <p:nvPr/>
        </p:nvSpPr>
        <p:spPr>
          <a:xfrm rot="10800000">
            <a:off x="3184750" y="4525131"/>
            <a:ext cx="2635250" cy="60420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p:cNvSpPr txBox="1"/>
          <p:nvPr/>
        </p:nvSpPr>
        <p:spPr>
          <a:xfrm>
            <a:off x="4097144" y="2522840"/>
            <a:ext cx="901209" cy="307777"/>
          </a:xfrm>
          <a:prstGeom prst="rect">
            <a:avLst/>
          </a:prstGeom>
          <a:noFill/>
        </p:spPr>
        <p:txBody>
          <a:bodyPr wrap="none" rtlCol="0">
            <a:spAutoFit/>
          </a:bodyPr>
          <a:lstStyle/>
          <a:p>
            <a:pPr algn="ctr"/>
            <a:r>
              <a:rPr lang="en-US" i="1" dirty="0"/>
              <a:t>sampling</a:t>
            </a:r>
          </a:p>
        </p:txBody>
      </p:sp>
      <p:sp>
        <p:nvSpPr>
          <p:cNvPr id="21" name="TextBox 20"/>
          <p:cNvSpPr txBox="1"/>
          <p:nvPr/>
        </p:nvSpPr>
        <p:spPr>
          <a:xfrm>
            <a:off x="3993858" y="5119805"/>
            <a:ext cx="1107783" cy="369332"/>
          </a:xfrm>
          <a:prstGeom prst="rect">
            <a:avLst/>
          </a:prstGeom>
          <a:noFill/>
        </p:spPr>
        <p:txBody>
          <a:bodyPr wrap="none" rtlCol="0">
            <a:spAutoFit/>
          </a:bodyPr>
          <a:lstStyle/>
          <a:p>
            <a:pPr algn="ctr"/>
            <a:r>
              <a:rPr lang="en-US" i="1" dirty="0"/>
              <a:t>inference</a:t>
            </a:r>
          </a:p>
        </p:txBody>
      </p:sp>
    </p:spTree>
    <p:extLst>
      <p:ext uri="{BB962C8B-B14F-4D97-AF65-F5344CB8AC3E}">
        <p14:creationId xmlns:p14="http://schemas.microsoft.com/office/powerpoint/2010/main" val="11741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8" grpId="0" animBg="1"/>
      <p:bldP spid="19" grpId="0" animBg="1"/>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a:t>
            </a:r>
          </a:p>
        </p:txBody>
      </p:sp>
      <p:sp>
        <p:nvSpPr>
          <p:cNvPr id="3" name="Content Placeholder 2"/>
          <p:cNvSpPr>
            <a:spLocks noGrp="1"/>
          </p:cNvSpPr>
          <p:nvPr>
            <p:ph idx="1"/>
          </p:nvPr>
        </p:nvSpPr>
        <p:spPr>
          <a:xfrm>
            <a:off x="457200" y="1274737"/>
            <a:ext cx="8229600" cy="5219053"/>
          </a:xfrm>
        </p:spPr>
        <p:txBody>
          <a:bodyPr>
            <a:normAutofit fontScale="92500" lnSpcReduction="10000"/>
          </a:bodyPr>
          <a:lstStyle/>
          <a:p>
            <a:pPr marL="203200" indent="0">
              <a:buNone/>
            </a:pPr>
            <a:r>
              <a:rPr lang="en-US" sz="2800" dirty="0"/>
              <a:t>A </a:t>
            </a:r>
            <a:r>
              <a:rPr lang="en-US" sz="2800" b="1" dirty="0"/>
              <a:t>statistical model </a:t>
            </a:r>
            <a:r>
              <a:rPr lang="en-US" sz="2800" dirty="0"/>
              <a:t>is a set of assumptions about how the world works which defines a class of possible data-generating probability distributions</a:t>
            </a:r>
          </a:p>
          <a:p>
            <a:pPr marL="203200" indent="0">
              <a:buNone/>
            </a:pPr>
            <a:endParaRPr lang="en-US" sz="2800" dirty="0"/>
          </a:p>
          <a:p>
            <a:pPr marL="203200" indent="0">
              <a:buNone/>
            </a:pPr>
            <a:r>
              <a:rPr lang="en-US" sz="2800" b="1" dirty="0"/>
              <a:t>Model fitting</a:t>
            </a:r>
            <a:r>
              <a:rPr lang="en-US" sz="2800" dirty="0"/>
              <a:t> is picking the distribution that’s most likely to have generated the data you see</a:t>
            </a:r>
          </a:p>
          <a:p>
            <a:pPr marL="203200" indent="0">
              <a:buNone/>
            </a:pPr>
            <a:endParaRPr lang="en-US" sz="2800" dirty="0"/>
          </a:p>
          <a:p>
            <a:pPr marL="203200" indent="0">
              <a:buNone/>
            </a:pPr>
            <a:r>
              <a:rPr lang="en-US" sz="2800" b="1" dirty="0"/>
              <a:t>Confidence intervals </a:t>
            </a:r>
            <a:r>
              <a:rPr lang="en-US" sz="2800" dirty="0"/>
              <a:t>and </a:t>
            </a:r>
            <a:r>
              <a:rPr lang="en-US" sz="2800" b="1" dirty="0"/>
              <a:t>hypothesis testing</a:t>
            </a:r>
            <a:r>
              <a:rPr lang="en-US" sz="2800" dirty="0"/>
              <a:t> are ways to quantify variation in our estimate that comes from the randomness of sampling the data</a:t>
            </a:r>
          </a:p>
          <a:p>
            <a:pPr marL="203200" indent="0">
              <a:buNone/>
            </a:pPr>
            <a:endParaRPr lang="en-US" sz="2800" dirty="0"/>
          </a:p>
          <a:p>
            <a:pPr marL="203200" indent="0">
              <a:buNone/>
            </a:pPr>
            <a:r>
              <a:rPr lang="en-US" sz="2800" b="1" dirty="0"/>
              <a:t>Interpret</a:t>
            </a:r>
            <a:r>
              <a:rPr lang="en-US" sz="2800" dirty="0"/>
              <a:t> findings in the context of the model</a:t>
            </a:r>
          </a:p>
        </p:txBody>
      </p:sp>
    </p:spTree>
    <p:extLst>
      <p:ext uri="{BB962C8B-B14F-4D97-AF65-F5344CB8AC3E}">
        <p14:creationId xmlns:p14="http://schemas.microsoft.com/office/powerpoint/2010/main" val="88386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inferential analyses</a:t>
            </a:r>
          </a:p>
        </p:txBody>
      </p:sp>
      <p:sp>
        <p:nvSpPr>
          <p:cNvPr id="3" name="Content Placeholder 2"/>
          <p:cNvSpPr>
            <a:spLocks noGrp="1"/>
          </p:cNvSpPr>
          <p:nvPr>
            <p:ph idx="1"/>
          </p:nvPr>
        </p:nvSpPr>
        <p:spPr/>
        <p:txBody>
          <a:bodyPr>
            <a:normAutofit lnSpcReduction="10000"/>
          </a:bodyPr>
          <a:lstStyle/>
          <a:p>
            <a:r>
              <a:rPr lang="en-US" dirty="0"/>
              <a:t>Size of the effect</a:t>
            </a:r>
          </a:p>
          <a:p>
            <a:r>
              <a:rPr lang="en-US" dirty="0"/>
              <a:t>Significance of effect</a:t>
            </a:r>
          </a:p>
          <a:p>
            <a:r>
              <a:rPr lang="en-US" dirty="0"/>
              <a:t>How likely is it to be true</a:t>
            </a:r>
          </a:p>
          <a:p>
            <a:r>
              <a:rPr lang="en-US" dirty="0"/>
              <a:t>How likely am I to be wrong</a:t>
            </a:r>
          </a:p>
          <a:p>
            <a:r>
              <a:rPr lang="en-US" dirty="0"/>
              <a:t>Remember:</a:t>
            </a:r>
          </a:p>
          <a:p>
            <a:pPr lvl="1" indent="-334963"/>
            <a:r>
              <a:rPr lang="en-US" dirty="0"/>
              <a:t>The use of positive controls – associations you know to be true</a:t>
            </a:r>
          </a:p>
          <a:p>
            <a:pPr lvl="1" indent="-334963"/>
            <a:r>
              <a:rPr lang="en-US" dirty="0"/>
              <a:t>The use of negative controls – associations you know to be false</a:t>
            </a:r>
          </a:p>
        </p:txBody>
      </p:sp>
    </p:spTree>
    <p:extLst>
      <p:ext uri="{BB962C8B-B14F-4D97-AF65-F5344CB8AC3E}">
        <p14:creationId xmlns:p14="http://schemas.microsoft.com/office/powerpoint/2010/main" val="45702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dirty="0"/>
              <a:t>Need to know:</a:t>
            </a:r>
          </a:p>
        </p:txBody>
      </p:sp>
      <p:sp>
        <p:nvSpPr>
          <p:cNvPr id="3" name="Content Placeholder 2"/>
          <p:cNvSpPr>
            <a:spLocks noGrp="1"/>
          </p:cNvSpPr>
          <p:nvPr>
            <p:ph idx="1"/>
          </p:nvPr>
        </p:nvSpPr>
        <p:spPr>
          <a:xfrm>
            <a:off x="457200" y="1802091"/>
            <a:ext cx="8229600" cy="2916432"/>
          </a:xfrm>
        </p:spPr>
        <p:txBody>
          <a:bodyPr/>
          <a:lstStyle/>
          <a:p>
            <a:pPr marL="457200" indent="-254000"/>
            <a:r>
              <a:rPr lang="en-US" dirty="0"/>
              <a:t>What is the baseline risk?</a:t>
            </a:r>
          </a:p>
          <a:p>
            <a:pPr marL="203200" indent="0">
              <a:buNone/>
            </a:pPr>
            <a:endParaRPr lang="en-US" dirty="0"/>
          </a:p>
          <a:p>
            <a:pPr marL="457200" indent="-254000"/>
            <a:r>
              <a:rPr lang="en-US" dirty="0"/>
              <a:t>Who will you include as the “not exposed”?</a:t>
            </a:r>
          </a:p>
        </p:txBody>
      </p:sp>
      <p:graphicFrame>
        <p:nvGraphicFramePr>
          <p:cNvPr id="4" name="Table 3"/>
          <p:cNvGraphicFramePr>
            <a:graphicFrameLocks noGrp="1"/>
          </p:cNvGraphicFramePr>
          <p:nvPr/>
        </p:nvGraphicFramePr>
        <p:xfrm>
          <a:off x="3255222" y="4251054"/>
          <a:ext cx="2426738" cy="1823482"/>
        </p:xfrm>
        <a:graphic>
          <a:graphicData uri="http://schemas.openxmlformats.org/drawingml/2006/table">
            <a:tbl>
              <a:tblPr firstRow="1" firstCol="1">
                <a:tableStyleId>{5C22544A-7EE6-4342-B048-85BDC9FD1C3A}</a:tableStyleId>
              </a:tblPr>
              <a:tblGrid>
                <a:gridCol w="433632">
                  <a:extLst>
                    <a:ext uri="{9D8B030D-6E8A-4147-A177-3AD203B41FA5}">
                      <a16:colId xmlns:a16="http://schemas.microsoft.com/office/drawing/2014/main" val="20000"/>
                    </a:ext>
                  </a:extLst>
                </a:gridCol>
                <a:gridCol w="345579">
                  <a:extLst>
                    <a:ext uri="{9D8B030D-6E8A-4147-A177-3AD203B41FA5}">
                      <a16:colId xmlns:a16="http://schemas.microsoft.com/office/drawing/2014/main" val="20001"/>
                    </a:ext>
                  </a:extLst>
                </a:gridCol>
                <a:gridCol w="835819">
                  <a:extLst>
                    <a:ext uri="{9D8B030D-6E8A-4147-A177-3AD203B41FA5}">
                      <a16:colId xmlns:a16="http://schemas.microsoft.com/office/drawing/2014/main" val="20002"/>
                    </a:ext>
                  </a:extLst>
                </a:gridCol>
                <a:gridCol w="811708">
                  <a:extLst>
                    <a:ext uri="{9D8B030D-6E8A-4147-A177-3AD203B41FA5}">
                      <a16:colId xmlns:a16="http://schemas.microsoft.com/office/drawing/2014/main" val="20003"/>
                    </a:ext>
                  </a:extLst>
                </a:gridCol>
              </a:tblGrid>
              <a:tr h="323374">
                <a:tc>
                  <a:txBody>
                    <a:bodyPr/>
                    <a:lstStyle/>
                    <a:p>
                      <a:pPr algn="ctr"/>
                      <a:endParaRPr lang="en-US" sz="1700" b="1" dirty="0"/>
                    </a:p>
                  </a:txBody>
                  <a:tcPr marL="64294" marR="64294" marT="32147" marB="32147" anchor="ctr">
                    <a:noFill/>
                  </a:tcPr>
                </a:tc>
                <a:tc>
                  <a:txBody>
                    <a:bodyPr/>
                    <a:lstStyle/>
                    <a:p>
                      <a:pPr algn="ctr"/>
                      <a:endParaRPr lang="en-US" sz="1700" b="1" dirty="0"/>
                    </a:p>
                  </a:txBody>
                  <a:tcPr marL="64294" marR="64294" marT="32147" marB="32147" anchor="ctr">
                    <a:noFill/>
                  </a:tcPr>
                </a:tc>
                <a:tc gridSpan="2">
                  <a:txBody>
                    <a:bodyPr/>
                    <a:lstStyle/>
                    <a:p>
                      <a:pPr algn="ctr"/>
                      <a:r>
                        <a:rPr lang="en-US" sz="1700" b="1" dirty="0"/>
                        <a:t>Outcome</a:t>
                      </a:r>
                    </a:p>
                  </a:txBody>
                  <a:tcPr marL="64294" marR="64294" marT="32147" marB="32147" anchor="ctr"/>
                </a:tc>
                <a:tc hMerge="1">
                  <a:txBody>
                    <a:bodyPr/>
                    <a:lstStyle/>
                    <a:p>
                      <a:endParaRPr lang="en-US" dirty="0"/>
                    </a:p>
                  </a:txBody>
                  <a:tcPr/>
                </a:tc>
                <a:extLst>
                  <a:ext uri="{0D108BD9-81ED-4DB2-BD59-A6C34878D82A}">
                    <a16:rowId xmlns:a16="http://schemas.microsoft.com/office/drawing/2014/main" val="10000"/>
                  </a:ext>
                </a:extLst>
              </a:tr>
              <a:tr h="323374">
                <a:tc>
                  <a:txBody>
                    <a:bodyPr/>
                    <a:lstStyle/>
                    <a:p>
                      <a:pPr algn="ctr"/>
                      <a:endParaRPr lang="en-US" sz="1700" b="1" dirty="0"/>
                    </a:p>
                  </a:txBody>
                  <a:tcPr marL="64294" marR="64294" marT="32147" marB="32147" vert="vert270" anchor="ctr">
                    <a:noFill/>
                  </a:tcPr>
                </a:tc>
                <a:tc>
                  <a:txBody>
                    <a:bodyPr/>
                    <a:lstStyle/>
                    <a:p>
                      <a:pPr algn="ctr"/>
                      <a:endParaRPr lang="en-US" sz="1700" b="1" dirty="0"/>
                    </a:p>
                  </a:txBody>
                  <a:tcPr marL="64294" marR="64294" marT="32147" marB="32147" anchor="ctr">
                    <a:noFill/>
                  </a:tcPr>
                </a:tc>
                <a:tc>
                  <a:txBody>
                    <a:bodyPr/>
                    <a:lstStyle/>
                    <a:p>
                      <a:pPr algn="ctr"/>
                      <a:r>
                        <a:rPr lang="en-US" sz="1700" b="1" dirty="0"/>
                        <a:t>+</a:t>
                      </a:r>
                    </a:p>
                  </a:txBody>
                  <a:tcPr marL="64294" marR="64294" marT="0" marB="0" anchor="ctr">
                    <a:solidFill>
                      <a:schemeClr val="accent1"/>
                    </a:solidFill>
                  </a:tcPr>
                </a:tc>
                <a:tc>
                  <a:txBody>
                    <a:bodyPr/>
                    <a:lstStyle/>
                    <a:p>
                      <a:pPr algn="ctr"/>
                      <a:r>
                        <a:rPr lang="en-US" sz="1700" b="1" dirty="0"/>
                        <a:t>-</a:t>
                      </a:r>
                    </a:p>
                  </a:txBody>
                  <a:tcPr marL="64294" marR="64294" marT="0" marB="0" anchor="ctr">
                    <a:solidFill>
                      <a:schemeClr val="accent1"/>
                    </a:solidFill>
                  </a:tcPr>
                </a:tc>
                <a:extLst>
                  <a:ext uri="{0D108BD9-81ED-4DB2-BD59-A6C34878D82A}">
                    <a16:rowId xmlns:a16="http://schemas.microsoft.com/office/drawing/2014/main" val="10001"/>
                  </a:ext>
                </a:extLst>
              </a:tr>
              <a:tr h="588367">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b="1" dirty="0"/>
                        <a:t>Exposure</a:t>
                      </a:r>
                    </a:p>
                  </a:txBody>
                  <a:tcPr marL="64294" marR="64294" marT="32147" marB="32147" vert="vert270" anchor="ctr">
                    <a:solidFill>
                      <a:schemeClr val="accent2"/>
                    </a:solidFill>
                  </a:tcPr>
                </a:tc>
                <a:tc>
                  <a:txBody>
                    <a:bodyPr/>
                    <a:lstStyle/>
                    <a:p>
                      <a:pPr algn="ctr"/>
                      <a:r>
                        <a:rPr lang="en-US" sz="1700" b="1" dirty="0"/>
                        <a:t>+</a:t>
                      </a:r>
                    </a:p>
                  </a:txBody>
                  <a:tcPr marL="64294" marR="64294" marT="32147" marB="32147" anchor="ctr">
                    <a:solidFill>
                      <a:schemeClr val="accent2"/>
                    </a:solidFill>
                  </a:tcPr>
                </a:tc>
                <a:tc>
                  <a:txBody>
                    <a:bodyPr/>
                    <a:lstStyle/>
                    <a:p>
                      <a:pPr algn="ctr"/>
                      <a:r>
                        <a:rPr lang="en-US" sz="1700" b="1" dirty="0"/>
                        <a:t>a</a:t>
                      </a:r>
                    </a:p>
                  </a:txBody>
                  <a:tcPr marL="64294" marR="64294" marT="32147" marB="32147" anchor="ctr"/>
                </a:tc>
                <a:tc>
                  <a:txBody>
                    <a:bodyPr/>
                    <a:lstStyle/>
                    <a:p>
                      <a:pPr algn="ctr"/>
                      <a:r>
                        <a:rPr lang="en-US" sz="1700" b="1" dirty="0"/>
                        <a:t>b</a:t>
                      </a:r>
                    </a:p>
                  </a:txBody>
                  <a:tcPr marL="64294" marR="64294" marT="32147" marB="32147" anchor="ctr">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588367">
                <a:tc vMerge="1">
                  <a:txBody>
                    <a:bodyPr/>
                    <a:lstStyle/>
                    <a:p>
                      <a:endParaRPr lang="en-US" dirty="0"/>
                    </a:p>
                  </a:txBody>
                  <a:tcPr/>
                </a:tc>
                <a:tc>
                  <a:txBody>
                    <a:bodyPr/>
                    <a:lstStyle/>
                    <a:p>
                      <a:pPr algn="ctr"/>
                      <a:r>
                        <a:rPr lang="en-US" sz="1700" b="1" dirty="0"/>
                        <a:t>-</a:t>
                      </a:r>
                    </a:p>
                  </a:txBody>
                  <a:tcPr marL="64294" marR="64294" marT="32147" marB="32147" anchor="ctr">
                    <a:solidFill>
                      <a:schemeClr val="accent2"/>
                    </a:solidFill>
                  </a:tcPr>
                </a:tc>
                <a:tc>
                  <a:txBody>
                    <a:bodyPr/>
                    <a:lstStyle/>
                    <a:p>
                      <a:pPr algn="ctr"/>
                      <a:r>
                        <a:rPr lang="en-US" sz="1700" b="1" dirty="0"/>
                        <a:t>c</a:t>
                      </a:r>
                    </a:p>
                  </a:txBody>
                  <a:tcPr marL="64294" marR="64294" marT="32147" marB="32147" anchor="ctr">
                    <a:lnB w="12700" cap="flat" cmpd="sng" algn="ctr">
                      <a:noFill/>
                      <a:prstDash val="solid"/>
                      <a:round/>
                      <a:headEnd type="none" w="med" len="med"/>
                      <a:tailEnd type="none" w="med" len="med"/>
                    </a:lnB>
                  </a:tcPr>
                </a:tc>
                <a:tc>
                  <a:txBody>
                    <a:bodyPr/>
                    <a:lstStyle/>
                    <a:p>
                      <a:pPr algn="ctr"/>
                      <a:r>
                        <a:rPr lang="en-US" sz="1700" b="1" dirty="0"/>
                        <a:t>d</a:t>
                      </a:r>
                    </a:p>
                  </a:txBody>
                  <a:tcPr marL="64294" marR="64294" marT="32147" marB="32147"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p:cNvSpPr/>
          <p:nvPr/>
        </p:nvSpPr>
        <p:spPr>
          <a:xfrm>
            <a:off x="3696891" y="5489794"/>
            <a:ext cx="1977033" cy="562570"/>
          </a:xfrm>
          <a:prstGeom prst="rect">
            <a:avLst/>
          </a:prstGeom>
          <a:solidFill>
            <a:srgbClr val="FFFF66">
              <a:alpha val="25098"/>
            </a:srgbClr>
          </a:solidFill>
          <a:ln w="76200"/>
        </p:spPr>
        <p:style>
          <a:lnRef idx="2">
            <a:schemeClr val="dk1"/>
          </a:lnRef>
          <a:fillRef idx="1">
            <a:schemeClr val="lt1"/>
          </a:fillRef>
          <a:effectRef idx="0">
            <a:schemeClr val="dk1"/>
          </a:effectRef>
          <a:fontRef idx="minor">
            <a:schemeClr val="dk1"/>
          </a:fontRef>
        </p:style>
        <p:txBody>
          <a:bodyPr lIns="64290" tIns="32145" rIns="64290" bIns="32145" rtlCol="0" anchor="ctr"/>
          <a:lstStyle/>
          <a:p>
            <a:pPr algn="ctr" fontAlgn="base">
              <a:spcBef>
                <a:spcPct val="0"/>
              </a:spcBef>
              <a:spcAft>
                <a:spcPct val="0"/>
              </a:spcAft>
            </a:pPr>
            <a:endParaRPr lang="en-US" sz="3023">
              <a:solidFill>
                <a:prstClr val="black"/>
              </a:solidFill>
              <a:sym typeface="Gill Sans" charset="0"/>
            </a:endParaRPr>
          </a:p>
        </p:txBody>
      </p:sp>
      <p:sp>
        <p:nvSpPr>
          <p:cNvPr id="6" name="Line Callout 1 5"/>
          <p:cNvSpPr/>
          <p:nvPr/>
        </p:nvSpPr>
        <p:spPr>
          <a:xfrm>
            <a:off x="6437412" y="4943296"/>
            <a:ext cx="2706588" cy="1109067"/>
          </a:xfrm>
          <a:prstGeom prst="borderCallout1">
            <a:avLst>
              <a:gd name="adj1" fmla="val 25056"/>
              <a:gd name="adj2" fmla="val -2691"/>
              <a:gd name="adj3" fmla="val 90878"/>
              <a:gd name="adj4" fmla="val -26753"/>
            </a:avLst>
          </a:prstGeom>
        </p:spPr>
        <p:style>
          <a:lnRef idx="2">
            <a:schemeClr val="dk1">
              <a:shade val="50000"/>
            </a:schemeClr>
          </a:lnRef>
          <a:fillRef idx="1">
            <a:schemeClr val="dk1"/>
          </a:fillRef>
          <a:effectRef idx="0">
            <a:schemeClr val="dk1"/>
          </a:effectRef>
          <a:fontRef idx="minor">
            <a:schemeClr val="lt1"/>
          </a:fontRef>
        </p:style>
        <p:txBody>
          <a:bodyPr lIns="64290" tIns="32145" rIns="64290" bIns="32145" rtlCol="0" anchor="ctr"/>
          <a:lstStyle/>
          <a:p>
            <a:pPr marL="200901" indent="-200901" fontAlgn="base">
              <a:spcBef>
                <a:spcPct val="0"/>
              </a:spcBef>
              <a:spcAft>
                <a:spcPct val="0"/>
              </a:spcAft>
              <a:buFont typeface="Arial" pitchFamily="34" charset="0"/>
              <a:buChar char="•"/>
            </a:pPr>
            <a:r>
              <a:rPr lang="en-US" sz="1266" dirty="0">
                <a:solidFill>
                  <a:prstClr val="white"/>
                </a:solidFill>
                <a:sym typeface="Gill Sans" charset="0"/>
              </a:rPr>
              <a:t>Include people with alternative indications</a:t>
            </a:r>
          </a:p>
          <a:p>
            <a:pPr marL="200901" indent="-200901" fontAlgn="base">
              <a:spcBef>
                <a:spcPct val="0"/>
              </a:spcBef>
              <a:spcAft>
                <a:spcPct val="0"/>
              </a:spcAft>
              <a:buFont typeface="Arial" pitchFamily="34" charset="0"/>
              <a:buChar char="•"/>
            </a:pPr>
            <a:r>
              <a:rPr lang="en-US" sz="1266" dirty="0">
                <a:solidFill>
                  <a:prstClr val="white"/>
                </a:solidFill>
                <a:sym typeface="Gill Sans" charset="0"/>
              </a:rPr>
              <a:t>Include people on alternative  Rx (or no Rx, most common Rx …)</a:t>
            </a:r>
          </a:p>
          <a:p>
            <a:pPr marL="200901" indent="-200901" fontAlgn="base">
              <a:spcBef>
                <a:spcPct val="0"/>
              </a:spcBef>
              <a:spcAft>
                <a:spcPct val="0"/>
              </a:spcAft>
              <a:buFont typeface="Arial" pitchFamily="34" charset="0"/>
              <a:buChar char="•"/>
            </a:pPr>
            <a:r>
              <a:rPr lang="en-US" sz="1266" dirty="0">
                <a:solidFill>
                  <a:prstClr val="white"/>
                </a:solidFill>
                <a:sym typeface="Gill Sans" charset="0"/>
              </a:rPr>
              <a:t>Various ways of patient matching</a:t>
            </a:r>
          </a:p>
        </p:txBody>
      </p:sp>
    </p:spTree>
    <p:extLst>
      <p:ext uri="{BB962C8B-B14F-4D97-AF65-F5344CB8AC3E}">
        <p14:creationId xmlns:p14="http://schemas.microsoft.com/office/powerpoint/2010/main" val="97709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a:extLst>
              <a:ext uri="{FF2B5EF4-FFF2-40B4-BE49-F238E27FC236}">
                <a16:creationId xmlns:a16="http://schemas.microsoft.com/office/drawing/2014/main" id="{1B3B757E-EE6C-5247-91EB-D4C00385A67E}"/>
              </a:ext>
            </a:extLst>
          </p:cNvPr>
          <p:cNvSpPr>
            <a:spLocks noGrp="1"/>
          </p:cNvSpPr>
          <p:nvPr>
            <p:ph type="title"/>
          </p:nvPr>
        </p:nvSpPr>
        <p:spPr>
          <a:xfrm>
            <a:off x="0" y="0"/>
            <a:ext cx="9144000" cy="1034052"/>
          </a:xfrm>
          <a:solidFill>
            <a:schemeClr val="accent4">
              <a:lumMod val="20000"/>
              <a:lumOff val="80000"/>
            </a:schemeClr>
          </a:solidFill>
        </p:spPr>
        <p:txBody>
          <a:bodyPr/>
          <a:lstStyle/>
          <a:p>
            <a:pPr algn="ctr"/>
            <a:r>
              <a:rPr lang="en-US" dirty="0"/>
              <a:t>Predictive - algorithmic modeling</a:t>
            </a:r>
          </a:p>
        </p:txBody>
      </p:sp>
      <p:pic>
        <p:nvPicPr>
          <p:cNvPr id="2" name="Picture 1">
            <a:extLst>
              <a:ext uri="{FF2B5EF4-FFF2-40B4-BE49-F238E27FC236}">
                <a16:creationId xmlns:a16="http://schemas.microsoft.com/office/drawing/2014/main" id="{EE5BA58B-A72E-90A3-939F-D64C246B61AA}"/>
              </a:ext>
            </a:extLst>
          </p:cNvPr>
          <p:cNvPicPr>
            <a:picLocks noChangeAspect="1"/>
          </p:cNvPicPr>
          <p:nvPr/>
        </p:nvPicPr>
        <p:blipFill>
          <a:blip r:embed="rId3"/>
          <a:stretch>
            <a:fillRect/>
          </a:stretch>
        </p:blipFill>
        <p:spPr>
          <a:xfrm>
            <a:off x="1495290" y="2824120"/>
            <a:ext cx="6153419" cy="3010237"/>
          </a:xfrm>
          <a:prstGeom prst="rect">
            <a:avLst/>
          </a:prstGeom>
        </p:spPr>
      </p:pic>
      <p:sp>
        <p:nvSpPr>
          <p:cNvPr id="3" name="Content Placeholder 2">
            <a:extLst>
              <a:ext uri="{FF2B5EF4-FFF2-40B4-BE49-F238E27FC236}">
                <a16:creationId xmlns:a16="http://schemas.microsoft.com/office/drawing/2014/main" id="{971894BA-495F-FF5D-EB2B-7BC70BDDAE4C}"/>
              </a:ext>
            </a:extLst>
          </p:cNvPr>
          <p:cNvSpPr txBox="1">
            <a:spLocks/>
          </p:cNvSpPr>
          <p:nvPr/>
        </p:nvSpPr>
        <p:spPr>
          <a:xfrm>
            <a:off x="457200" y="1338271"/>
            <a:ext cx="8229600" cy="98742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3200" indent="0" algn="ctr">
              <a:buFont typeface="Arial" pitchFamily="34" charset="0"/>
              <a:buNone/>
            </a:pPr>
            <a:r>
              <a:rPr lang="en-US" dirty="0"/>
              <a:t>Aims to </a:t>
            </a:r>
            <a:r>
              <a:rPr lang="en-US" b="1" dirty="0"/>
              <a:t>learn</a:t>
            </a:r>
            <a:r>
              <a:rPr lang="en-US" dirty="0"/>
              <a:t> a </a:t>
            </a:r>
            <a:r>
              <a:rPr lang="en-US" b="1" dirty="0"/>
              <a:t>good enough function</a:t>
            </a:r>
            <a:r>
              <a:rPr lang="en-US" dirty="0"/>
              <a:t> given an observable </a:t>
            </a:r>
            <a:r>
              <a:rPr lang="en-US" b="1" dirty="0"/>
              <a:t>sample (i.e. training data)</a:t>
            </a:r>
          </a:p>
        </p:txBody>
      </p:sp>
    </p:spTree>
    <p:extLst>
      <p:ext uri="{BB962C8B-B14F-4D97-AF65-F5344CB8AC3E}">
        <p14:creationId xmlns:p14="http://schemas.microsoft.com/office/powerpoint/2010/main" val="937351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0" y="0"/>
            <a:ext cx="9160619" cy="1143000"/>
          </a:xfrm>
        </p:spPr>
        <p:txBody>
          <a:bodyPr>
            <a:normAutofit/>
          </a:bodyPr>
          <a:lstStyle/>
          <a:p>
            <a:r>
              <a:rPr lang="en-US" dirty="0"/>
              <a:t>Remember:</a:t>
            </a:r>
          </a:p>
        </p:txBody>
      </p:sp>
      <p:sp>
        <p:nvSpPr>
          <p:cNvPr id="119" name="Content Placeholder 2"/>
          <p:cNvSpPr>
            <a:spLocks noGrp="1"/>
          </p:cNvSpPr>
          <p:nvPr>
            <p:ph idx="1"/>
          </p:nvPr>
        </p:nvSpPr>
        <p:spPr>
          <a:xfrm>
            <a:off x="4198470" y="1297602"/>
            <a:ext cx="4885764" cy="5257797"/>
          </a:xfrm>
        </p:spPr>
        <p:txBody>
          <a:bodyPr>
            <a:normAutofit fontScale="85000" lnSpcReduction="20000"/>
          </a:bodyPr>
          <a:lstStyle/>
          <a:p>
            <a:pPr marL="514350" indent="-514350">
              <a:buFont typeface="+mj-lt"/>
              <a:buAutoNum type="arabicPeriod"/>
            </a:pPr>
            <a:r>
              <a:rPr lang="en-US" dirty="0"/>
              <a:t>Search space: what are the possible models to consider? </a:t>
            </a:r>
            <a:r>
              <a:rPr lang="en-US" i="1" dirty="0">
                <a:solidFill>
                  <a:schemeClr val="bg1">
                    <a:lumMod val="50000"/>
                  </a:schemeClr>
                </a:solidFill>
              </a:rPr>
              <a:t>(a set of functions)</a:t>
            </a:r>
          </a:p>
          <a:p>
            <a:pPr marL="514350" indent="-514350">
              <a:buFont typeface="+mj-lt"/>
              <a:buAutoNum type="arabicPeriod"/>
            </a:pPr>
            <a:endParaRPr lang="en-US" dirty="0">
              <a:solidFill>
                <a:schemeClr val="bg1">
                  <a:lumMod val="50000"/>
                </a:schemeClr>
              </a:solidFill>
            </a:endParaRPr>
          </a:p>
          <a:p>
            <a:pPr marL="514350" indent="-514350">
              <a:buFont typeface="+mj-lt"/>
              <a:buAutoNum type="arabicPeriod"/>
            </a:pPr>
            <a:r>
              <a:rPr lang="en-US" dirty="0"/>
              <a:t>Loss function: given the data, how good do we consider each possible model? </a:t>
            </a:r>
            <a:r>
              <a:rPr lang="en-US" i="1" dirty="0">
                <a:solidFill>
                  <a:srgbClr val="7F7F7F"/>
                </a:solidFill>
              </a:rPr>
              <a:t>(a function of the model and the data)</a:t>
            </a:r>
          </a:p>
          <a:p>
            <a:pPr marL="514350" indent="-514350">
              <a:buFont typeface="+mj-lt"/>
              <a:buAutoNum type="arabicPeriod"/>
            </a:pPr>
            <a:endParaRPr lang="en-US" dirty="0">
              <a:solidFill>
                <a:srgbClr val="7F7F7F"/>
              </a:solidFill>
            </a:endParaRPr>
          </a:p>
          <a:p>
            <a:pPr marL="514350" indent="-514350">
              <a:buFont typeface="+mj-lt"/>
              <a:buAutoNum type="arabicPeriod"/>
            </a:pPr>
            <a:r>
              <a:rPr lang="en-US" dirty="0"/>
              <a:t>Search strategy: how will we search the space of possible models to find the best one? </a:t>
            </a:r>
            <a:r>
              <a:rPr lang="en-US" i="1" dirty="0">
                <a:solidFill>
                  <a:srgbClr val="7F7F7F"/>
                </a:solidFill>
              </a:rPr>
              <a:t>(an algorithm)</a:t>
            </a:r>
            <a:endParaRPr lang="en-US" dirty="0">
              <a:solidFill>
                <a:srgbClr val="7F7F7F"/>
              </a:solidFill>
            </a:endParaRPr>
          </a:p>
        </p:txBody>
      </p:sp>
      <p:sp>
        <p:nvSpPr>
          <p:cNvPr id="120" name="Rectangle 119"/>
          <p:cNvSpPr/>
          <p:nvPr/>
        </p:nvSpPr>
        <p:spPr>
          <a:xfrm>
            <a:off x="268940" y="1695450"/>
            <a:ext cx="3795059" cy="3895725"/>
          </a:xfrm>
          <a:prstGeom prst="rect">
            <a:avLst/>
          </a:prstGeom>
          <a:solidFill>
            <a:srgbClr val="FFFFFF"/>
          </a:solidFill>
          <a:ln w="28575" cmpd="sng"/>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1" name="TextBox 120"/>
          <p:cNvSpPr txBox="1"/>
          <p:nvPr/>
        </p:nvSpPr>
        <p:spPr>
          <a:xfrm>
            <a:off x="665680" y="1051577"/>
            <a:ext cx="2947203" cy="461665"/>
          </a:xfrm>
          <a:prstGeom prst="rect">
            <a:avLst/>
          </a:prstGeom>
          <a:noFill/>
        </p:spPr>
        <p:txBody>
          <a:bodyPr wrap="none" rtlCol="0">
            <a:spAutoFit/>
          </a:bodyPr>
          <a:lstStyle/>
          <a:p>
            <a:pPr algn="ctr"/>
            <a:r>
              <a:rPr lang="en-US" sz="2400" i="1" dirty="0"/>
              <a:t>All models (functions)</a:t>
            </a:r>
          </a:p>
        </p:txBody>
      </p:sp>
      <p:sp>
        <p:nvSpPr>
          <p:cNvPr id="122" name="Freeform 121"/>
          <p:cNvSpPr/>
          <p:nvPr/>
        </p:nvSpPr>
        <p:spPr>
          <a:xfrm rot="19389481">
            <a:off x="626714" y="2129175"/>
            <a:ext cx="2759078" cy="3064789"/>
          </a:xfrm>
          <a:custGeom>
            <a:avLst/>
            <a:gdLst>
              <a:gd name="connsiteX0" fmla="*/ 596595 w 2759078"/>
              <a:gd name="connsiteY0" fmla="*/ 1887058 h 3064789"/>
              <a:gd name="connsiteX1" fmla="*/ 955183 w 2759078"/>
              <a:gd name="connsiteY1" fmla="*/ 2141058 h 3064789"/>
              <a:gd name="connsiteX2" fmla="*/ 1254006 w 2759078"/>
              <a:gd name="connsiteY2" fmla="*/ 2977764 h 3064789"/>
              <a:gd name="connsiteX3" fmla="*/ 1851653 w 2759078"/>
              <a:gd name="connsiteY3" fmla="*/ 2962823 h 3064789"/>
              <a:gd name="connsiteX4" fmla="*/ 2270006 w 2759078"/>
              <a:gd name="connsiteY4" fmla="*/ 2305411 h 3064789"/>
              <a:gd name="connsiteX5" fmla="*/ 2733183 w 2759078"/>
              <a:gd name="connsiteY5" fmla="*/ 1916941 h 3064789"/>
              <a:gd name="connsiteX6" fmla="*/ 2628595 w 2759078"/>
              <a:gd name="connsiteY6" fmla="*/ 1050353 h 3064789"/>
              <a:gd name="connsiteX7" fmla="*/ 2030948 w 2759078"/>
              <a:gd name="connsiteY7" fmla="*/ 930823 h 3064789"/>
              <a:gd name="connsiteX8" fmla="*/ 1388477 w 2759078"/>
              <a:gd name="connsiteY8" fmla="*/ 4470 h 3064789"/>
              <a:gd name="connsiteX9" fmla="*/ 1074712 w 2759078"/>
              <a:gd name="connsiteY9" fmla="*/ 602117 h 3064789"/>
              <a:gd name="connsiteX10" fmla="*/ 746006 w 2759078"/>
              <a:gd name="connsiteY10" fmla="*/ 1140000 h 3064789"/>
              <a:gd name="connsiteX11" fmla="*/ 148359 w 2759078"/>
              <a:gd name="connsiteY11" fmla="*/ 1199764 h 3064789"/>
              <a:gd name="connsiteX12" fmla="*/ 28830 w 2759078"/>
              <a:gd name="connsiteY12" fmla="*/ 2170941 h 3064789"/>
              <a:gd name="connsiteX13" fmla="*/ 596595 w 2759078"/>
              <a:gd name="connsiteY13" fmla="*/ 1887058 h 306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078" h="3064789">
                <a:moveTo>
                  <a:pt x="596595" y="1887058"/>
                </a:moveTo>
                <a:cubicBezTo>
                  <a:pt x="750987" y="1882078"/>
                  <a:pt x="845615" y="1959274"/>
                  <a:pt x="955183" y="2141058"/>
                </a:cubicBezTo>
                <a:cubicBezTo>
                  <a:pt x="1064751" y="2322842"/>
                  <a:pt x="1104594" y="2840803"/>
                  <a:pt x="1254006" y="2977764"/>
                </a:cubicBezTo>
                <a:cubicBezTo>
                  <a:pt x="1403418" y="3114725"/>
                  <a:pt x="1682320" y="3074882"/>
                  <a:pt x="1851653" y="2962823"/>
                </a:cubicBezTo>
                <a:cubicBezTo>
                  <a:pt x="2020986" y="2850764"/>
                  <a:pt x="2123084" y="2479725"/>
                  <a:pt x="2270006" y="2305411"/>
                </a:cubicBezTo>
                <a:cubicBezTo>
                  <a:pt x="2416928" y="2131097"/>
                  <a:pt x="2673418" y="2126117"/>
                  <a:pt x="2733183" y="1916941"/>
                </a:cubicBezTo>
                <a:cubicBezTo>
                  <a:pt x="2792948" y="1707765"/>
                  <a:pt x="2745634" y="1214706"/>
                  <a:pt x="2628595" y="1050353"/>
                </a:cubicBezTo>
                <a:cubicBezTo>
                  <a:pt x="2511556" y="886000"/>
                  <a:pt x="2237634" y="1105137"/>
                  <a:pt x="2030948" y="930823"/>
                </a:cubicBezTo>
                <a:cubicBezTo>
                  <a:pt x="1824262" y="756509"/>
                  <a:pt x="1547850" y="59254"/>
                  <a:pt x="1388477" y="4470"/>
                </a:cubicBezTo>
                <a:cubicBezTo>
                  <a:pt x="1229104" y="-50314"/>
                  <a:pt x="1181790" y="412862"/>
                  <a:pt x="1074712" y="602117"/>
                </a:cubicBezTo>
                <a:cubicBezTo>
                  <a:pt x="967634" y="791372"/>
                  <a:pt x="900398" y="1040392"/>
                  <a:pt x="746006" y="1140000"/>
                </a:cubicBezTo>
                <a:cubicBezTo>
                  <a:pt x="591614" y="1239608"/>
                  <a:pt x="267888" y="1027940"/>
                  <a:pt x="148359" y="1199764"/>
                </a:cubicBezTo>
                <a:cubicBezTo>
                  <a:pt x="28830" y="1371587"/>
                  <a:pt x="-43386" y="2053902"/>
                  <a:pt x="28830" y="2170941"/>
                </a:cubicBezTo>
                <a:cubicBezTo>
                  <a:pt x="101046" y="2287980"/>
                  <a:pt x="442203" y="1892038"/>
                  <a:pt x="596595" y="1887058"/>
                </a:cubicBezTo>
                <a:close/>
              </a:path>
            </a:pathLst>
          </a:custGeom>
          <a:ln w="38100" cmpd="sng">
            <a:prstDash val="lgDash"/>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3" name="TextBox 122"/>
          <p:cNvSpPr txBox="1"/>
          <p:nvPr/>
        </p:nvSpPr>
        <p:spPr>
          <a:xfrm>
            <a:off x="1092490" y="1965979"/>
            <a:ext cx="1856761" cy="461665"/>
          </a:xfrm>
          <a:prstGeom prst="rect">
            <a:avLst/>
          </a:prstGeom>
          <a:noFill/>
        </p:spPr>
        <p:txBody>
          <a:bodyPr wrap="none" rtlCol="0">
            <a:spAutoFit/>
          </a:bodyPr>
          <a:lstStyle/>
          <a:p>
            <a:pPr algn="ctr"/>
            <a:r>
              <a:rPr lang="en-US" sz="2400" i="1" dirty="0"/>
              <a:t>search space</a:t>
            </a:r>
          </a:p>
        </p:txBody>
      </p:sp>
      <p:sp>
        <p:nvSpPr>
          <p:cNvPr id="124" name="Freeform 123"/>
          <p:cNvSpPr/>
          <p:nvPr/>
        </p:nvSpPr>
        <p:spPr>
          <a:xfrm rot="19389481">
            <a:off x="626714" y="2129175"/>
            <a:ext cx="2759078" cy="3064789"/>
          </a:xfrm>
          <a:custGeom>
            <a:avLst/>
            <a:gdLst>
              <a:gd name="connsiteX0" fmla="*/ 596595 w 2759078"/>
              <a:gd name="connsiteY0" fmla="*/ 1887058 h 3064789"/>
              <a:gd name="connsiteX1" fmla="*/ 955183 w 2759078"/>
              <a:gd name="connsiteY1" fmla="*/ 2141058 h 3064789"/>
              <a:gd name="connsiteX2" fmla="*/ 1254006 w 2759078"/>
              <a:gd name="connsiteY2" fmla="*/ 2977764 h 3064789"/>
              <a:gd name="connsiteX3" fmla="*/ 1851653 w 2759078"/>
              <a:gd name="connsiteY3" fmla="*/ 2962823 h 3064789"/>
              <a:gd name="connsiteX4" fmla="*/ 2270006 w 2759078"/>
              <a:gd name="connsiteY4" fmla="*/ 2305411 h 3064789"/>
              <a:gd name="connsiteX5" fmla="*/ 2733183 w 2759078"/>
              <a:gd name="connsiteY5" fmla="*/ 1916941 h 3064789"/>
              <a:gd name="connsiteX6" fmla="*/ 2628595 w 2759078"/>
              <a:gd name="connsiteY6" fmla="*/ 1050353 h 3064789"/>
              <a:gd name="connsiteX7" fmla="*/ 2030948 w 2759078"/>
              <a:gd name="connsiteY7" fmla="*/ 930823 h 3064789"/>
              <a:gd name="connsiteX8" fmla="*/ 1388477 w 2759078"/>
              <a:gd name="connsiteY8" fmla="*/ 4470 h 3064789"/>
              <a:gd name="connsiteX9" fmla="*/ 1074712 w 2759078"/>
              <a:gd name="connsiteY9" fmla="*/ 602117 h 3064789"/>
              <a:gd name="connsiteX10" fmla="*/ 746006 w 2759078"/>
              <a:gd name="connsiteY10" fmla="*/ 1140000 h 3064789"/>
              <a:gd name="connsiteX11" fmla="*/ 148359 w 2759078"/>
              <a:gd name="connsiteY11" fmla="*/ 1199764 h 3064789"/>
              <a:gd name="connsiteX12" fmla="*/ 28830 w 2759078"/>
              <a:gd name="connsiteY12" fmla="*/ 2170941 h 3064789"/>
              <a:gd name="connsiteX13" fmla="*/ 596595 w 2759078"/>
              <a:gd name="connsiteY13" fmla="*/ 1887058 h 306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078" h="3064789">
                <a:moveTo>
                  <a:pt x="596595" y="1887058"/>
                </a:moveTo>
                <a:cubicBezTo>
                  <a:pt x="750987" y="1882078"/>
                  <a:pt x="845615" y="1959274"/>
                  <a:pt x="955183" y="2141058"/>
                </a:cubicBezTo>
                <a:cubicBezTo>
                  <a:pt x="1064751" y="2322842"/>
                  <a:pt x="1104594" y="2840803"/>
                  <a:pt x="1254006" y="2977764"/>
                </a:cubicBezTo>
                <a:cubicBezTo>
                  <a:pt x="1403418" y="3114725"/>
                  <a:pt x="1682320" y="3074882"/>
                  <a:pt x="1851653" y="2962823"/>
                </a:cubicBezTo>
                <a:cubicBezTo>
                  <a:pt x="2020986" y="2850764"/>
                  <a:pt x="2123084" y="2479725"/>
                  <a:pt x="2270006" y="2305411"/>
                </a:cubicBezTo>
                <a:cubicBezTo>
                  <a:pt x="2416928" y="2131097"/>
                  <a:pt x="2673418" y="2126117"/>
                  <a:pt x="2733183" y="1916941"/>
                </a:cubicBezTo>
                <a:cubicBezTo>
                  <a:pt x="2792948" y="1707765"/>
                  <a:pt x="2745634" y="1214706"/>
                  <a:pt x="2628595" y="1050353"/>
                </a:cubicBezTo>
                <a:cubicBezTo>
                  <a:pt x="2511556" y="886000"/>
                  <a:pt x="2237634" y="1105137"/>
                  <a:pt x="2030948" y="930823"/>
                </a:cubicBezTo>
                <a:cubicBezTo>
                  <a:pt x="1824262" y="756509"/>
                  <a:pt x="1547850" y="59254"/>
                  <a:pt x="1388477" y="4470"/>
                </a:cubicBezTo>
                <a:cubicBezTo>
                  <a:pt x="1229104" y="-50314"/>
                  <a:pt x="1181790" y="412862"/>
                  <a:pt x="1074712" y="602117"/>
                </a:cubicBezTo>
                <a:cubicBezTo>
                  <a:pt x="967634" y="791372"/>
                  <a:pt x="900398" y="1040392"/>
                  <a:pt x="746006" y="1140000"/>
                </a:cubicBezTo>
                <a:cubicBezTo>
                  <a:pt x="591614" y="1239608"/>
                  <a:pt x="267888" y="1027940"/>
                  <a:pt x="148359" y="1199764"/>
                </a:cubicBezTo>
                <a:cubicBezTo>
                  <a:pt x="28830" y="1371587"/>
                  <a:pt x="-43386" y="2053902"/>
                  <a:pt x="28830" y="2170941"/>
                </a:cubicBezTo>
                <a:cubicBezTo>
                  <a:pt x="101046" y="2287980"/>
                  <a:pt x="442203" y="1892038"/>
                  <a:pt x="596595" y="1887058"/>
                </a:cubicBezTo>
                <a:close/>
              </a:path>
            </a:pathLst>
          </a:custGeom>
          <a:gradFill flip="none" rotWithShape="1">
            <a:gsLst>
              <a:gs pos="0">
                <a:srgbClr val="FF00CC"/>
              </a:gs>
              <a:gs pos="100000">
                <a:srgbClr val="00F8FF"/>
              </a:gs>
              <a:gs pos="48000">
                <a:srgbClr val="FFE600"/>
              </a:gs>
            </a:gsLst>
            <a:path path="rect">
              <a:fillToRect l="100000" t="100000"/>
            </a:path>
            <a:tileRect r="-100000" b="-100000"/>
          </a:gradFill>
          <a:ln w="38100" cmpd="sng">
            <a:prstDash val="lgDash"/>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6" name="Straight Arrow Connector 125"/>
          <p:cNvCxnSpPr/>
          <p:nvPr/>
        </p:nvCxnSpPr>
        <p:spPr>
          <a:xfrm flipV="1">
            <a:off x="1538941" y="3048000"/>
            <a:ext cx="657412" cy="19423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27" name="Straight Arrow Connector 126"/>
          <p:cNvCxnSpPr/>
          <p:nvPr/>
        </p:nvCxnSpPr>
        <p:spPr>
          <a:xfrm>
            <a:off x="2196353" y="3048000"/>
            <a:ext cx="388471" cy="15240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30" name="Straight Arrow Connector 129"/>
          <p:cNvCxnSpPr/>
          <p:nvPr/>
        </p:nvCxnSpPr>
        <p:spPr>
          <a:xfrm>
            <a:off x="2584824" y="3200401"/>
            <a:ext cx="0" cy="8785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33" name="Straight Arrow Connector 132"/>
          <p:cNvCxnSpPr/>
          <p:nvPr/>
        </p:nvCxnSpPr>
        <p:spPr>
          <a:xfrm>
            <a:off x="2584824" y="4078941"/>
            <a:ext cx="364427" cy="31376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37" name="Straight Arrow Connector 136"/>
          <p:cNvCxnSpPr/>
          <p:nvPr/>
        </p:nvCxnSpPr>
        <p:spPr>
          <a:xfrm flipV="1">
            <a:off x="2949251" y="4078941"/>
            <a:ext cx="278043" cy="31376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140" name="TextBox 139"/>
          <p:cNvSpPr txBox="1"/>
          <p:nvPr/>
        </p:nvSpPr>
        <p:spPr>
          <a:xfrm>
            <a:off x="5522920" y="6604084"/>
            <a:ext cx="3627917" cy="246221"/>
          </a:xfrm>
          <a:prstGeom prst="rect">
            <a:avLst/>
          </a:prstGeom>
          <a:noFill/>
        </p:spPr>
        <p:txBody>
          <a:bodyPr wrap="none" rtlCol="0">
            <a:spAutoFit/>
          </a:bodyPr>
          <a:lstStyle/>
          <a:p>
            <a:pPr algn="ctr"/>
            <a:r>
              <a:rPr lang="en-US" sz="1000" i="1" dirty="0"/>
              <a:t>credit to Jerome Friedman (STATS 315B)  for this framework</a:t>
            </a:r>
          </a:p>
        </p:txBody>
      </p:sp>
    </p:spTree>
    <p:extLst>
      <p:ext uri="{BB962C8B-B14F-4D97-AF65-F5344CB8AC3E}">
        <p14:creationId xmlns:p14="http://schemas.microsoft.com/office/powerpoint/2010/main" val="77462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9">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9">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uild="p"/>
      <p:bldP spid="120" grpId="0" animBg="1"/>
      <p:bldP spid="121" grpId="0"/>
      <p:bldP spid="122" grpId="0" animBg="1"/>
      <p:bldP spid="123" grpId="0"/>
      <p:bldP spid="1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Evaluating predictive analyses</a:t>
            </a:r>
          </a:p>
        </p:txBody>
      </p:sp>
      <p:sp>
        <p:nvSpPr>
          <p:cNvPr id="5" name="Text Placeholder 4"/>
          <p:cNvSpPr>
            <a:spLocks noGrp="1"/>
          </p:cNvSpPr>
          <p:nvPr>
            <p:ph type="body" idx="1"/>
          </p:nvPr>
        </p:nvSpPr>
        <p:spPr/>
        <p:txBody>
          <a:bodyPr>
            <a:normAutofit fontScale="92500" lnSpcReduction="10000"/>
          </a:bodyPr>
          <a:lstStyle/>
          <a:p>
            <a:pPr indent="-334963"/>
            <a:r>
              <a:rPr lang="en-US" dirty="0"/>
              <a:t>The use of calibration – quantifying how often are you correct at your stated confidence level</a:t>
            </a:r>
          </a:p>
          <a:p>
            <a:pPr indent="-334963"/>
            <a:endParaRPr lang="en-US" dirty="0"/>
          </a:p>
          <a:p>
            <a:pPr indent="-334963"/>
            <a:r>
              <a:rPr lang="en-US" dirty="0"/>
              <a:t>The use of precision recall curves – to understand the trade-offs of being wrong vs. missing a case</a:t>
            </a:r>
          </a:p>
          <a:p>
            <a:pPr indent="-334963"/>
            <a:endParaRPr lang="en-US" dirty="0"/>
          </a:p>
          <a:p>
            <a:pPr indent="-334963"/>
            <a:r>
              <a:rPr lang="en-US" dirty="0"/>
              <a:t>The </a:t>
            </a:r>
            <a:r>
              <a:rPr lang="en-US"/>
              <a:t>data are </a:t>
            </a:r>
            <a:r>
              <a:rPr lang="en-US" dirty="0"/>
              <a:t>changing under you – be aware of non-stationarity.</a:t>
            </a:r>
          </a:p>
        </p:txBody>
      </p:sp>
    </p:spTree>
    <p:extLst>
      <p:ext uri="{BB962C8B-B14F-4D97-AF65-F5344CB8AC3E}">
        <p14:creationId xmlns:p14="http://schemas.microsoft.com/office/powerpoint/2010/main" val="175768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teaching team</a:t>
            </a:r>
          </a:p>
        </p:txBody>
      </p:sp>
      <p:sp>
        <p:nvSpPr>
          <p:cNvPr id="3" name="Text Placeholder 2"/>
          <p:cNvSpPr>
            <a:spLocks noGrp="1"/>
          </p:cNvSpPr>
          <p:nvPr>
            <p:ph idx="1"/>
          </p:nvPr>
        </p:nvSpPr>
        <p:spPr/>
        <p:txBody>
          <a:bodyPr/>
          <a:lstStyle/>
          <a:p>
            <a:pPr indent="-336550"/>
            <a:r>
              <a:rPr lang="en-US" dirty="0"/>
              <a:t>Nigam Shah – Course Instructor</a:t>
            </a:r>
          </a:p>
          <a:p>
            <a:pPr indent="-336550"/>
            <a:endParaRPr lang="en-US" dirty="0"/>
          </a:p>
          <a:p>
            <a:pPr indent="-336550"/>
            <a:endParaRPr lang="en-US" dirty="0"/>
          </a:p>
          <a:p>
            <a:pPr indent="-336550"/>
            <a:endParaRPr lang="en-US" dirty="0"/>
          </a:p>
          <a:p>
            <a:pPr indent="-336550"/>
            <a:endParaRPr lang="en-US" dirty="0"/>
          </a:p>
          <a:p>
            <a:pPr indent="-336550"/>
            <a:endParaRPr lang="en-US" dirty="0"/>
          </a:p>
          <a:p>
            <a:pPr indent="-336550"/>
            <a:endParaRPr lang="en-US" dirty="0"/>
          </a:p>
          <a:p>
            <a:pPr indent="-336550"/>
            <a:r>
              <a:rPr lang="en-US" dirty="0"/>
              <a:t>Guest lecture: Mike </a:t>
            </a:r>
            <a:r>
              <a:rPr lang="en-US" dirty="0" err="1"/>
              <a:t>Baiocchi</a:t>
            </a:r>
            <a:endParaRPr lang="en-US" dirty="0"/>
          </a:p>
        </p:txBody>
      </p:sp>
      <p:sp>
        <p:nvSpPr>
          <p:cNvPr id="11" name="Rectangle 10"/>
          <p:cNvSpPr/>
          <p:nvPr/>
        </p:nvSpPr>
        <p:spPr>
          <a:xfrm>
            <a:off x="1319568" y="4475436"/>
            <a:ext cx="1104790" cy="307777"/>
          </a:xfrm>
          <a:prstGeom prst="rect">
            <a:avLst/>
          </a:prstGeom>
        </p:spPr>
        <p:txBody>
          <a:bodyPr wrap="none">
            <a:spAutoFit/>
          </a:bodyPr>
          <a:lstStyle/>
          <a:p>
            <a:r>
              <a:rPr lang="en-US" dirty="0">
                <a:latin typeface="Source Sans Pro Light" panose="020B0403030403020204" pitchFamily="34" charset="0"/>
                <a:ea typeface="Source Sans Pro Light" panose="020B0403030403020204" pitchFamily="34" charset="0"/>
              </a:rPr>
              <a:t>Suhana Bedi</a:t>
            </a:r>
          </a:p>
        </p:txBody>
      </p:sp>
      <p:sp>
        <p:nvSpPr>
          <p:cNvPr id="12" name="Rectangle 11"/>
          <p:cNvSpPr/>
          <p:nvPr/>
        </p:nvSpPr>
        <p:spPr>
          <a:xfrm>
            <a:off x="4735499" y="4458887"/>
            <a:ext cx="1039067" cy="307777"/>
          </a:xfrm>
          <a:prstGeom prst="rect">
            <a:avLst/>
          </a:prstGeom>
        </p:spPr>
        <p:txBody>
          <a:bodyPr wrap="none">
            <a:spAutoFit/>
          </a:bodyPr>
          <a:lstStyle/>
          <a:p>
            <a:r>
              <a:rPr lang="en-US" dirty="0">
                <a:latin typeface="Source Sans Pro Light" panose="020B0403030403020204" pitchFamily="34" charset="0"/>
                <a:ea typeface="Source Sans Pro Light" panose="020B0403030403020204" pitchFamily="34" charset="0"/>
              </a:rPr>
              <a:t>Yixing Jiang</a:t>
            </a:r>
          </a:p>
        </p:txBody>
      </p:sp>
      <p:sp>
        <p:nvSpPr>
          <p:cNvPr id="13" name="Rectangle 12"/>
          <p:cNvSpPr/>
          <p:nvPr/>
        </p:nvSpPr>
        <p:spPr>
          <a:xfrm>
            <a:off x="3082036" y="4475436"/>
            <a:ext cx="1263487" cy="307777"/>
          </a:xfrm>
          <a:prstGeom prst="rect">
            <a:avLst/>
          </a:prstGeom>
        </p:spPr>
        <p:txBody>
          <a:bodyPr wrap="none">
            <a:spAutoFit/>
          </a:bodyPr>
          <a:lstStyle/>
          <a:p>
            <a:r>
              <a:rPr lang="en-US" dirty="0">
                <a:latin typeface="Source Sans Pro Light" panose="020B0403030403020204" pitchFamily="34" charset="0"/>
                <a:ea typeface="Source Sans Pro Light" panose="020B0403030403020204" pitchFamily="34" charset="0"/>
              </a:rPr>
              <a:t>Sohaib Hassan</a:t>
            </a:r>
          </a:p>
        </p:txBody>
      </p:sp>
      <p:sp>
        <p:nvSpPr>
          <p:cNvPr id="6" name="Rectangle 5">
            <a:extLst>
              <a:ext uri="{FF2B5EF4-FFF2-40B4-BE49-F238E27FC236}">
                <a16:creationId xmlns:a16="http://schemas.microsoft.com/office/drawing/2014/main" id="{769FBF82-ED2E-5068-395E-96B4EA451E4C}"/>
              </a:ext>
            </a:extLst>
          </p:cNvPr>
          <p:cNvSpPr/>
          <p:nvPr/>
        </p:nvSpPr>
        <p:spPr>
          <a:xfrm>
            <a:off x="6433123" y="4447736"/>
            <a:ext cx="1234633" cy="307777"/>
          </a:xfrm>
          <a:prstGeom prst="rect">
            <a:avLst/>
          </a:prstGeom>
        </p:spPr>
        <p:txBody>
          <a:bodyPr wrap="none">
            <a:spAutoFit/>
          </a:bodyPr>
          <a:lstStyle/>
          <a:p>
            <a:r>
              <a:rPr lang="en-US" dirty="0">
                <a:latin typeface="Source Sans Pro Light" panose="020B0403030403020204" pitchFamily="34" charset="0"/>
                <a:ea typeface="Source Sans Pro Light" panose="020B0403030403020204" pitchFamily="34" charset="0"/>
              </a:rPr>
              <a:t>Joshua Lazaro</a:t>
            </a:r>
          </a:p>
        </p:txBody>
      </p:sp>
      <p:pic>
        <p:nvPicPr>
          <p:cNvPr id="1028" name="Picture 4" descr="Jiang Yixing">
            <a:extLst>
              <a:ext uri="{FF2B5EF4-FFF2-40B4-BE49-F238E27FC236}">
                <a16:creationId xmlns:a16="http://schemas.microsoft.com/office/drawing/2014/main" id="{6B38CED5-2964-E08A-76B5-B49F2E9B5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24296"/>
            <a:ext cx="1591056" cy="15910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F829C79-1900-A75D-4E7E-29D73DAE1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473" y="2824296"/>
            <a:ext cx="1594600" cy="15910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Joshua Lazaro">
            <a:extLst>
              <a:ext uri="{FF2B5EF4-FFF2-40B4-BE49-F238E27FC236}">
                <a16:creationId xmlns:a16="http://schemas.microsoft.com/office/drawing/2014/main" id="{BE7F5F8D-5DC5-BAC2-EF85-FDF217147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0179" y="2832633"/>
            <a:ext cx="1580519" cy="15910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haib Hassan">
            <a:extLst>
              <a:ext uri="{FF2B5EF4-FFF2-40B4-BE49-F238E27FC236}">
                <a16:creationId xmlns:a16="http://schemas.microsoft.com/office/drawing/2014/main" id="{3066812A-D248-8F26-A674-B0C65CBDD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798" y="2824296"/>
            <a:ext cx="1595476" cy="159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795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Box 164"/>
          <p:cNvSpPr txBox="1"/>
          <p:nvPr/>
        </p:nvSpPr>
        <p:spPr>
          <a:xfrm>
            <a:off x="-1" y="5715001"/>
            <a:ext cx="9144001" cy="954107"/>
          </a:xfrm>
          <a:prstGeom prst="rect">
            <a:avLst/>
          </a:prstGeom>
          <a:noFill/>
        </p:spPr>
        <p:txBody>
          <a:bodyPr wrap="square" rtlCol="0">
            <a:spAutoFit/>
          </a:bodyPr>
          <a:lstStyle/>
          <a:p>
            <a:pPr algn="ctr" defTabSz="457200"/>
            <a:r>
              <a:rPr lang="en-US" sz="2800" b="1" kern="1200" dirty="0">
                <a:solidFill>
                  <a:prstClr val="black"/>
                </a:solidFill>
                <a:latin typeface="Calibri"/>
                <a:ea typeface=""/>
                <a:cs typeface=""/>
              </a:rPr>
              <a:t>Splitting</a:t>
            </a:r>
            <a:r>
              <a:rPr lang="en-US" sz="2800" kern="1200" dirty="0">
                <a:solidFill>
                  <a:prstClr val="black"/>
                </a:solidFill>
                <a:latin typeface="Calibri"/>
                <a:ea typeface=""/>
                <a:cs typeface=""/>
              </a:rPr>
              <a:t> our data into </a:t>
            </a:r>
            <a:r>
              <a:rPr lang="en-US" sz="2800" b="1" kern="1200" dirty="0">
                <a:solidFill>
                  <a:prstClr val="black"/>
                </a:solidFill>
                <a:latin typeface="Calibri"/>
                <a:ea typeface=""/>
                <a:cs typeface=""/>
              </a:rPr>
              <a:t>training</a:t>
            </a:r>
            <a:r>
              <a:rPr lang="en-US" sz="2800" kern="1200" dirty="0">
                <a:solidFill>
                  <a:prstClr val="black"/>
                </a:solidFill>
                <a:latin typeface="Calibri"/>
                <a:ea typeface=""/>
                <a:cs typeface=""/>
              </a:rPr>
              <a:t> and </a:t>
            </a:r>
            <a:r>
              <a:rPr lang="en-US" sz="2800" b="1" kern="1200" dirty="0">
                <a:solidFill>
                  <a:prstClr val="black"/>
                </a:solidFill>
                <a:latin typeface="Calibri"/>
                <a:ea typeface=""/>
                <a:cs typeface=""/>
              </a:rPr>
              <a:t>test</a:t>
            </a:r>
            <a:r>
              <a:rPr lang="en-US" sz="2800" kern="1200" dirty="0">
                <a:solidFill>
                  <a:prstClr val="black"/>
                </a:solidFill>
                <a:latin typeface="Calibri"/>
                <a:ea typeface=""/>
                <a:cs typeface=""/>
              </a:rPr>
              <a:t> sets lets us see how our model will perform in the wild</a:t>
            </a:r>
          </a:p>
        </p:txBody>
      </p:sp>
      <p:pic>
        <p:nvPicPr>
          <p:cNvPr id="3" name="Picture 2">
            <a:extLst>
              <a:ext uri="{FF2B5EF4-FFF2-40B4-BE49-F238E27FC236}">
                <a16:creationId xmlns:a16="http://schemas.microsoft.com/office/drawing/2014/main" id="{1F1C2A29-427C-200D-F5F9-83CDEEC9C762}"/>
              </a:ext>
            </a:extLst>
          </p:cNvPr>
          <p:cNvPicPr>
            <a:picLocks noChangeAspect="1"/>
          </p:cNvPicPr>
          <p:nvPr/>
        </p:nvPicPr>
        <p:blipFill>
          <a:blip r:embed="rId3"/>
          <a:stretch>
            <a:fillRect/>
          </a:stretch>
        </p:blipFill>
        <p:spPr>
          <a:xfrm>
            <a:off x="1803511" y="1673943"/>
            <a:ext cx="5536975" cy="3510115"/>
          </a:xfrm>
          <a:prstGeom prst="rect">
            <a:avLst/>
          </a:prstGeom>
        </p:spPr>
      </p:pic>
      <p:sp>
        <p:nvSpPr>
          <p:cNvPr id="4" name="Title 3">
            <a:extLst>
              <a:ext uri="{FF2B5EF4-FFF2-40B4-BE49-F238E27FC236}">
                <a16:creationId xmlns:a16="http://schemas.microsoft.com/office/drawing/2014/main" id="{D189D748-591E-1DC4-B941-A087F43E3DEF}"/>
              </a:ext>
            </a:extLst>
          </p:cNvPr>
          <p:cNvSpPr>
            <a:spLocks noGrp="1"/>
          </p:cNvSpPr>
          <p:nvPr>
            <p:ph type="title"/>
          </p:nvPr>
        </p:nvSpPr>
        <p:spPr>
          <a:xfrm>
            <a:off x="0" y="0"/>
            <a:ext cx="9144000" cy="1143000"/>
          </a:xfrm>
        </p:spPr>
        <p:txBody>
          <a:bodyPr>
            <a:normAutofit/>
          </a:bodyPr>
          <a:lstStyle/>
          <a:p>
            <a:r>
              <a:rPr lang="en-US" dirty="0"/>
              <a:t>Need to know: performance in the wild</a:t>
            </a:r>
          </a:p>
        </p:txBody>
      </p:sp>
    </p:spTree>
    <p:extLst>
      <p:ext uri="{BB962C8B-B14F-4D97-AF65-F5344CB8AC3E}">
        <p14:creationId xmlns:p14="http://schemas.microsoft.com/office/powerpoint/2010/main" val="19006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A37C-4F83-57FB-2617-9FC49385CFF1}"/>
              </a:ext>
            </a:extLst>
          </p:cNvPr>
          <p:cNvSpPr>
            <a:spLocks noGrp="1"/>
          </p:cNvSpPr>
          <p:nvPr>
            <p:ph type="title"/>
          </p:nvPr>
        </p:nvSpPr>
        <p:spPr/>
        <p:txBody>
          <a:bodyPr/>
          <a:lstStyle/>
          <a:p>
            <a:r>
              <a:rPr lang="en-US" dirty="0"/>
              <a:t>Lessons from the trenches</a:t>
            </a:r>
          </a:p>
        </p:txBody>
      </p:sp>
      <p:sp>
        <p:nvSpPr>
          <p:cNvPr id="3" name="Text Placeholder 2">
            <a:extLst>
              <a:ext uri="{FF2B5EF4-FFF2-40B4-BE49-F238E27FC236}">
                <a16:creationId xmlns:a16="http://schemas.microsoft.com/office/drawing/2014/main" id="{3E79E5E6-B63E-80CD-D8AC-2FA1168B11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2493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38CD-E87B-934D-900B-55401F161274}"/>
              </a:ext>
            </a:extLst>
          </p:cNvPr>
          <p:cNvSpPr>
            <a:spLocks noGrp="1"/>
          </p:cNvSpPr>
          <p:nvPr>
            <p:ph type="title"/>
          </p:nvPr>
        </p:nvSpPr>
        <p:spPr>
          <a:xfrm>
            <a:off x="0" y="0"/>
            <a:ext cx="9144000" cy="1143000"/>
          </a:xfrm>
        </p:spPr>
        <p:txBody>
          <a:bodyPr anchor="ctr">
            <a:normAutofit/>
          </a:bodyPr>
          <a:lstStyle/>
          <a:p>
            <a:pPr algn="ctr"/>
            <a:r>
              <a:rPr lang="en-US" dirty="0"/>
              <a:t>Regulation is a work in progress</a:t>
            </a:r>
          </a:p>
        </p:txBody>
      </p:sp>
      <p:sp>
        <p:nvSpPr>
          <p:cNvPr id="4" name="Slide Number Placeholder 3">
            <a:extLst>
              <a:ext uri="{FF2B5EF4-FFF2-40B4-BE49-F238E27FC236}">
                <a16:creationId xmlns:a16="http://schemas.microsoft.com/office/drawing/2014/main" id="{0B97DEC2-199A-1B4C-9A40-C5CA8173101E}"/>
              </a:ext>
            </a:extLst>
          </p:cNvPr>
          <p:cNvSpPr>
            <a:spLocks noGrp="1"/>
          </p:cNvSpPr>
          <p:nvPr>
            <p:ph type="sldNum" sz="quarter" idx="12"/>
          </p:nvPr>
        </p:nvSpPr>
        <p:spPr/>
        <p:txBody>
          <a:bodyPr anchor="ctr">
            <a:normAutofit/>
          </a:bodyPr>
          <a:lstStyle/>
          <a:p>
            <a:pPr>
              <a:spcAft>
                <a:spcPts val="600"/>
              </a:spcAft>
            </a:pPr>
            <a:fld id="{2066355A-084C-D24E-9AD2-7E4FC41EA627}" type="slidenum">
              <a:rPr lang="en-US" smtClean="0"/>
              <a:pPr>
                <a:spcAft>
                  <a:spcPts val="600"/>
                </a:spcAft>
              </a:pPr>
              <a:t>22</a:t>
            </a:fld>
            <a:endParaRPr lang="en-US"/>
          </a:p>
        </p:txBody>
      </p:sp>
      <p:sp>
        <p:nvSpPr>
          <p:cNvPr id="14" name="Rounded Rectangle 13">
            <a:extLst>
              <a:ext uri="{FF2B5EF4-FFF2-40B4-BE49-F238E27FC236}">
                <a16:creationId xmlns:a16="http://schemas.microsoft.com/office/drawing/2014/main" id="{F65280EC-7366-8610-349C-D908442C9427}"/>
              </a:ext>
            </a:extLst>
          </p:cNvPr>
          <p:cNvSpPr/>
          <p:nvPr/>
        </p:nvSpPr>
        <p:spPr>
          <a:xfrm>
            <a:off x="1031358" y="2965248"/>
            <a:ext cx="7655441" cy="624774"/>
          </a:xfrm>
          <a:prstGeom prst="roundRect">
            <a:avLst/>
          </a:prstGeom>
          <a:solidFill>
            <a:srgbClr val="EDAA00">
              <a:alpha val="50000"/>
            </a:srgbClr>
          </a:solidFill>
          <a:ln>
            <a:noFill/>
          </a:ln>
          <a:effectLst/>
        </p:spPr>
        <p:txBody>
          <a:bodyPr rtlCol="0" anchor="ctr"/>
          <a:lstStyle/>
          <a:p>
            <a:pPr marL="0" marR="0" lvl="0" indent="0" defTabSz="4571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endParaRPr>
          </a:p>
        </p:txBody>
      </p:sp>
      <p:sp>
        <p:nvSpPr>
          <p:cNvPr id="15" name="Rounded Rectangle 14">
            <a:extLst>
              <a:ext uri="{FF2B5EF4-FFF2-40B4-BE49-F238E27FC236}">
                <a16:creationId xmlns:a16="http://schemas.microsoft.com/office/drawing/2014/main" id="{2B8432A6-492A-DCB0-5BAB-E11302D48BE1}"/>
              </a:ext>
            </a:extLst>
          </p:cNvPr>
          <p:cNvSpPr/>
          <p:nvPr/>
        </p:nvSpPr>
        <p:spPr>
          <a:xfrm>
            <a:off x="1031358" y="3655323"/>
            <a:ext cx="7655440" cy="624774"/>
          </a:xfrm>
          <a:prstGeom prst="roundRect">
            <a:avLst/>
          </a:prstGeom>
          <a:solidFill>
            <a:srgbClr val="EDAA00">
              <a:alpha val="50000"/>
            </a:srgbClr>
          </a:solidFill>
          <a:ln>
            <a:noFill/>
          </a:ln>
          <a:effectLst/>
        </p:spPr>
        <p:txBody>
          <a:bodyPr rtlCol="0" anchor="ctr"/>
          <a:lstStyle/>
          <a:p>
            <a:pPr marL="0" marR="0" lvl="0" indent="0" defTabSz="4571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endParaRPr>
          </a:p>
        </p:txBody>
      </p:sp>
      <p:sp>
        <p:nvSpPr>
          <p:cNvPr id="16" name="Rounded Rectangle 15">
            <a:extLst>
              <a:ext uri="{FF2B5EF4-FFF2-40B4-BE49-F238E27FC236}">
                <a16:creationId xmlns:a16="http://schemas.microsoft.com/office/drawing/2014/main" id="{C28BCDAE-4EE5-96C9-DAE2-ED4B14A77C18}"/>
              </a:ext>
            </a:extLst>
          </p:cNvPr>
          <p:cNvSpPr/>
          <p:nvPr/>
        </p:nvSpPr>
        <p:spPr>
          <a:xfrm>
            <a:off x="1031357" y="4335456"/>
            <a:ext cx="7655440" cy="624774"/>
          </a:xfrm>
          <a:prstGeom prst="roundRect">
            <a:avLst/>
          </a:prstGeom>
          <a:solidFill>
            <a:srgbClr val="EDAA00">
              <a:alpha val="50000"/>
            </a:srgbClr>
          </a:solidFill>
          <a:ln>
            <a:noFill/>
          </a:ln>
          <a:effectLst/>
        </p:spPr>
        <p:txBody>
          <a:bodyPr rtlCol="0" anchor="ctr"/>
          <a:lstStyle/>
          <a:p>
            <a:pPr marL="0" marR="0" lvl="0" indent="0" defTabSz="4571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endParaRPr>
          </a:p>
        </p:txBody>
      </p:sp>
      <p:sp>
        <p:nvSpPr>
          <p:cNvPr id="17" name="Rounded Rectangle 16">
            <a:extLst>
              <a:ext uri="{FF2B5EF4-FFF2-40B4-BE49-F238E27FC236}">
                <a16:creationId xmlns:a16="http://schemas.microsoft.com/office/drawing/2014/main" id="{51BD8ED2-2F67-ED9D-D534-50D9BBEAE527}"/>
              </a:ext>
            </a:extLst>
          </p:cNvPr>
          <p:cNvSpPr/>
          <p:nvPr/>
        </p:nvSpPr>
        <p:spPr>
          <a:xfrm>
            <a:off x="1031356" y="5025531"/>
            <a:ext cx="7655441" cy="624774"/>
          </a:xfrm>
          <a:prstGeom prst="roundRect">
            <a:avLst/>
          </a:prstGeom>
          <a:solidFill>
            <a:srgbClr val="EDAA00">
              <a:alpha val="50000"/>
            </a:srgbClr>
          </a:solidFill>
          <a:ln>
            <a:noFill/>
          </a:ln>
          <a:effectLst/>
        </p:spPr>
        <p:txBody>
          <a:bodyPr rtlCol="0" anchor="ctr"/>
          <a:lstStyle/>
          <a:p>
            <a:pPr marL="0" marR="0" lvl="0" indent="0" defTabSz="4571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endParaRPr>
          </a:p>
        </p:txBody>
      </p:sp>
      <p:sp>
        <p:nvSpPr>
          <p:cNvPr id="18" name="Rounded Rectangle 17">
            <a:extLst>
              <a:ext uri="{FF2B5EF4-FFF2-40B4-BE49-F238E27FC236}">
                <a16:creationId xmlns:a16="http://schemas.microsoft.com/office/drawing/2014/main" id="{33369B78-C2DA-9B98-63A9-25708C2DB01D}"/>
              </a:ext>
            </a:extLst>
          </p:cNvPr>
          <p:cNvSpPr/>
          <p:nvPr/>
        </p:nvSpPr>
        <p:spPr>
          <a:xfrm>
            <a:off x="3319122" y="1774297"/>
            <a:ext cx="1261872" cy="3979528"/>
          </a:xfrm>
          <a:prstGeom prst="roundRect">
            <a:avLst/>
          </a:prstGeom>
          <a:solidFill>
            <a:srgbClr val="009B76">
              <a:alpha val="50000"/>
            </a:srgbClr>
          </a:solidFill>
          <a:ln>
            <a:noFill/>
          </a:ln>
          <a:effectLst/>
        </p:spPr>
        <p:txBody>
          <a:bodyPr lIns="0" tIns="0" rIns="0" rtlCol="0" anchor="t"/>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rPr>
              <a:t>The model -- the equation relating the inputs to output</a:t>
            </a:r>
          </a:p>
        </p:txBody>
      </p:sp>
      <p:sp>
        <p:nvSpPr>
          <p:cNvPr id="19" name="Rounded Rectangle 18">
            <a:extLst>
              <a:ext uri="{FF2B5EF4-FFF2-40B4-BE49-F238E27FC236}">
                <a16:creationId xmlns:a16="http://schemas.microsoft.com/office/drawing/2014/main" id="{87B856A0-925C-7C81-1D31-0E274B78BD3A}"/>
              </a:ext>
            </a:extLst>
          </p:cNvPr>
          <p:cNvSpPr/>
          <p:nvPr/>
        </p:nvSpPr>
        <p:spPr>
          <a:xfrm>
            <a:off x="4687724" y="1749456"/>
            <a:ext cx="1261872" cy="3977640"/>
          </a:xfrm>
          <a:prstGeom prst="roundRect">
            <a:avLst/>
          </a:prstGeom>
          <a:solidFill>
            <a:srgbClr val="009B76">
              <a:alpha val="50000"/>
            </a:srgbClr>
          </a:solidFill>
          <a:ln>
            <a:noFill/>
          </a:ln>
          <a:effectLst/>
        </p:spPr>
        <p:txBody>
          <a:bodyPr lIns="0" tIns="0" rIns="0" rtlCol="0" anchor="t"/>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rPr>
              <a:t>The reliability (of the model) over time, sites, populations</a:t>
            </a:r>
          </a:p>
        </p:txBody>
      </p:sp>
      <p:sp>
        <p:nvSpPr>
          <p:cNvPr id="20" name="Rounded Rectangle 19">
            <a:extLst>
              <a:ext uri="{FF2B5EF4-FFF2-40B4-BE49-F238E27FC236}">
                <a16:creationId xmlns:a16="http://schemas.microsoft.com/office/drawing/2014/main" id="{DCAD0962-85E0-086A-43DB-5B3C251FE96D}"/>
              </a:ext>
            </a:extLst>
          </p:cNvPr>
          <p:cNvSpPr/>
          <p:nvPr/>
        </p:nvSpPr>
        <p:spPr>
          <a:xfrm>
            <a:off x="6056326" y="1749456"/>
            <a:ext cx="1261872" cy="3977640"/>
          </a:xfrm>
          <a:prstGeom prst="roundRect">
            <a:avLst/>
          </a:prstGeom>
          <a:solidFill>
            <a:srgbClr val="009B76">
              <a:alpha val="50000"/>
            </a:srgbClr>
          </a:solidFill>
          <a:ln>
            <a:noFill/>
          </a:ln>
          <a:effectLst/>
        </p:spPr>
        <p:txBody>
          <a:bodyPr lIns="0" tIns="0" rIns="0" rtlCol="0" anchor="t"/>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rPr>
              <a:t>Increase in quality of care by using the model to guide care</a:t>
            </a:r>
          </a:p>
        </p:txBody>
      </p:sp>
      <p:sp>
        <p:nvSpPr>
          <p:cNvPr id="21" name="Rounded Rectangle 20">
            <a:extLst>
              <a:ext uri="{FF2B5EF4-FFF2-40B4-BE49-F238E27FC236}">
                <a16:creationId xmlns:a16="http://schemas.microsoft.com/office/drawing/2014/main" id="{747BB17E-A19F-5067-ACDF-55A8D5EADE12}"/>
              </a:ext>
            </a:extLst>
          </p:cNvPr>
          <p:cNvSpPr/>
          <p:nvPr/>
        </p:nvSpPr>
        <p:spPr>
          <a:xfrm>
            <a:off x="7408343" y="1754513"/>
            <a:ext cx="1261872" cy="3977640"/>
          </a:xfrm>
          <a:prstGeom prst="roundRect">
            <a:avLst/>
          </a:prstGeom>
          <a:solidFill>
            <a:srgbClr val="009B76">
              <a:alpha val="50000"/>
            </a:srgbClr>
          </a:solidFill>
          <a:ln>
            <a:noFill/>
          </a:ln>
          <a:effectLst/>
        </p:spPr>
        <p:txBody>
          <a:bodyPr lIns="0" tIns="0" rIns="0" rtlCol="0" anchor="t"/>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rPr>
              <a:t>Increase in value of care by using the model to guide care</a:t>
            </a:r>
          </a:p>
        </p:txBody>
      </p:sp>
      <p:sp>
        <p:nvSpPr>
          <p:cNvPr id="22" name="Freeform 21">
            <a:extLst>
              <a:ext uri="{FF2B5EF4-FFF2-40B4-BE49-F238E27FC236}">
                <a16:creationId xmlns:a16="http://schemas.microsoft.com/office/drawing/2014/main" id="{6AFBFF77-5900-7C8A-1855-943A7B2863BF}"/>
              </a:ext>
            </a:extLst>
          </p:cNvPr>
          <p:cNvSpPr/>
          <p:nvPr/>
        </p:nvSpPr>
        <p:spPr>
          <a:xfrm>
            <a:off x="1109251" y="2965248"/>
            <a:ext cx="1923524" cy="621792"/>
          </a:xfrm>
          <a:custGeom>
            <a:avLst/>
            <a:gdLst>
              <a:gd name="connsiteX0" fmla="*/ 0 w 1662890"/>
              <a:gd name="connsiteY0" fmla="*/ 0 h 835992"/>
              <a:gd name="connsiteX1" fmla="*/ 1662890 w 1662890"/>
              <a:gd name="connsiteY1" fmla="*/ 0 h 835992"/>
              <a:gd name="connsiteX2" fmla="*/ 1662890 w 1662890"/>
              <a:gd name="connsiteY2" fmla="*/ 835992 h 835992"/>
              <a:gd name="connsiteX3" fmla="*/ 0 w 1662890"/>
              <a:gd name="connsiteY3" fmla="*/ 835992 h 835992"/>
              <a:gd name="connsiteX4" fmla="*/ 0 w 1662890"/>
              <a:gd name="connsiteY4" fmla="*/ 0 h 835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90" h="835992">
                <a:moveTo>
                  <a:pt x="0" y="0"/>
                </a:moveTo>
                <a:lnTo>
                  <a:pt x="1662890" y="0"/>
                </a:lnTo>
                <a:lnTo>
                  <a:pt x="1662890" y="835992"/>
                </a:lnTo>
                <a:lnTo>
                  <a:pt x="0" y="835992"/>
                </a:lnTo>
                <a:lnTo>
                  <a:pt x="0" y="0"/>
                </a:lnTo>
                <a:close/>
              </a:path>
            </a:pathLst>
          </a:custGeom>
          <a:noFill/>
          <a:ln>
            <a:noFill/>
          </a:ln>
          <a:effectLst/>
        </p:spPr>
        <p:txBody>
          <a:bodyPr spcFirstLastPara="0" vert="horz" wrap="square" lIns="0" tIns="0" rIns="0" bIns="0" numCol="1" spcCol="1270" anchor="ctr" anchorCtr="0">
            <a:noAutofit/>
          </a:bodyPr>
          <a:lstStyle/>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Software as a </a:t>
            </a:r>
          </a:p>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medical device (</a:t>
            </a:r>
            <a:r>
              <a:rPr lang="en-US" sz="1600" kern="0" dirty="0" err="1">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SaMD</a:t>
            </a: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a:t>
            </a:r>
          </a:p>
        </p:txBody>
      </p:sp>
      <p:sp>
        <p:nvSpPr>
          <p:cNvPr id="23" name="Freeform 22">
            <a:extLst>
              <a:ext uri="{FF2B5EF4-FFF2-40B4-BE49-F238E27FC236}">
                <a16:creationId xmlns:a16="http://schemas.microsoft.com/office/drawing/2014/main" id="{FEE10856-8848-4E4E-F4B4-ABBF9844AF0F}"/>
              </a:ext>
            </a:extLst>
          </p:cNvPr>
          <p:cNvSpPr/>
          <p:nvPr/>
        </p:nvSpPr>
        <p:spPr>
          <a:xfrm>
            <a:off x="1119077" y="3658305"/>
            <a:ext cx="1923524" cy="621792"/>
          </a:xfrm>
          <a:custGeom>
            <a:avLst/>
            <a:gdLst>
              <a:gd name="connsiteX0" fmla="*/ 0 w 1662890"/>
              <a:gd name="connsiteY0" fmla="*/ 0 h 835992"/>
              <a:gd name="connsiteX1" fmla="*/ 1662890 w 1662890"/>
              <a:gd name="connsiteY1" fmla="*/ 0 h 835992"/>
              <a:gd name="connsiteX2" fmla="*/ 1662890 w 1662890"/>
              <a:gd name="connsiteY2" fmla="*/ 835992 h 835992"/>
              <a:gd name="connsiteX3" fmla="*/ 0 w 1662890"/>
              <a:gd name="connsiteY3" fmla="*/ 835992 h 835992"/>
              <a:gd name="connsiteX4" fmla="*/ 0 w 1662890"/>
              <a:gd name="connsiteY4" fmla="*/ 0 h 835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90" h="835992">
                <a:moveTo>
                  <a:pt x="0" y="0"/>
                </a:moveTo>
                <a:lnTo>
                  <a:pt x="1662890" y="0"/>
                </a:lnTo>
                <a:lnTo>
                  <a:pt x="1662890" y="835992"/>
                </a:lnTo>
                <a:lnTo>
                  <a:pt x="0" y="835992"/>
                </a:lnTo>
                <a:lnTo>
                  <a:pt x="0" y="0"/>
                </a:lnTo>
                <a:close/>
              </a:path>
            </a:pathLst>
          </a:custGeom>
          <a:noFill/>
          <a:ln>
            <a:noFill/>
          </a:ln>
          <a:effectLst/>
        </p:spPr>
        <p:txBody>
          <a:bodyPr spcFirstLastPara="0" vert="horz" wrap="square" lIns="0" tIns="0" rIns="0" bIns="0" numCol="1" spcCol="1270" anchor="ctr" anchorCtr="0">
            <a:noAutofit/>
          </a:bodyPr>
          <a:lstStyle/>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As a digital, laboratory developed test (LDT)</a:t>
            </a:r>
          </a:p>
        </p:txBody>
      </p:sp>
      <p:sp>
        <p:nvSpPr>
          <p:cNvPr id="24" name="Freeform 23">
            <a:extLst>
              <a:ext uri="{FF2B5EF4-FFF2-40B4-BE49-F238E27FC236}">
                <a16:creationId xmlns:a16="http://schemas.microsoft.com/office/drawing/2014/main" id="{4CED8448-4CB2-B66C-7DD8-9DF51BC61791}"/>
              </a:ext>
            </a:extLst>
          </p:cNvPr>
          <p:cNvSpPr/>
          <p:nvPr/>
        </p:nvSpPr>
        <p:spPr>
          <a:xfrm>
            <a:off x="1109251" y="4335456"/>
            <a:ext cx="1923524" cy="621792"/>
          </a:xfrm>
          <a:custGeom>
            <a:avLst/>
            <a:gdLst>
              <a:gd name="connsiteX0" fmla="*/ 0 w 1662890"/>
              <a:gd name="connsiteY0" fmla="*/ 0 h 835992"/>
              <a:gd name="connsiteX1" fmla="*/ 1662890 w 1662890"/>
              <a:gd name="connsiteY1" fmla="*/ 0 h 835992"/>
              <a:gd name="connsiteX2" fmla="*/ 1662890 w 1662890"/>
              <a:gd name="connsiteY2" fmla="*/ 835992 h 835992"/>
              <a:gd name="connsiteX3" fmla="*/ 0 w 1662890"/>
              <a:gd name="connsiteY3" fmla="*/ 835992 h 835992"/>
              <a:gd name="connsiteX4" fmla="*/ 0 w 1662890"/>
              <a:gd name="connsiteY4" fmla="*/ 0 h 835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90" h="835992">
                <a:moveTo>
                  <a:pt x="0" y="0"/>
                </a:moveTo>
                <a:lnTo>
                  <a:pt x="1662890" y="0"/>
                </a:lnTo>
                <a:lnTo>
                  <a:pt x="1662890" y="835992"/>
                </a:lnTo>
                <a:lnTo>
                  <a:pt x="0" y="835992"/>
                </a:lnTo>
                <a:lnTo>
                  <a:pt x="0" y="0"/>
                </a:lnTo>
                <a:close/>
              </a:path>
            </a:pathLst>
          </a:custGeom>
          <a:noFill/>
          <a:ln>
            <a:noFill/>
          </a:ln>
          <a:effectLst/>
        </p:spPr>
        <p:txBody>
          <a:bodyPr spcFirstLastPara="0" vert="horz" wrap="square" lIns="0" tIns="0" rIns="0" bIns="0" numCol="1" spcCol="1270" anchor="ctr" anchorCtr="0">
            <a:noAutofit/>
          </a:bodyPr>
          <a:lstStyle/>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Cert. as practice management software</a:t>
            </a:r>
          </a:p>
        </p:txBody>
      </p:sp>
      <p:sp>
        <p:nvSpPr>
          <p:cNvPr id="25" name="Freeform 24">
            <a:extLst>
              <a:ext uri="{FF2B5EF4-FFF2-40B4-BE49-F238E27FC236}">
                <a16:creationId xmlns:a16="http://schemas.microsoft.com/office/drawing/2014/main" id="{A5974403-FE0B-231F-31C4-622C048E8226}"/>
              </a:ext>
            </a:extLst>
          </p:cNvPr>
          <p:cNvSpPr/>
          <p:nvPr/>
        </p:nvSpPr>
        <p:spPr>
          <a:xfrm>
            <a:off x="1112169" y="5025531"/>
            <a:ext cx="1923524" cy="621792"/>
          </a:xfrm>
          <a:custGeom>
            <a:avLst/>
            <a:gdLst>
              <a:gd name="connsiteX0" fmla="*/ 0 w 1662890"/>
              <a:gd name="connsiteY0" fmla="*/ 0 h 835992"/>
              <a:gd name="connsiteX1" fmla="*/ 1662890 w 1662890"/>
              <a:gd name="connsiteY1" fmla="*/ 0 h 835992"/>
              <a:gd name="connsiteX2" fmla="*/ 1662890 w 1662890"/>
              <a:gd name="connsiteY2" fmla="*/ 835992 h 835992"/>
              <a:gd name="connsiteX3" fmla="*/ 0 w 1662890"/>
              <a:gd name="connsiteY3" fmla="*/ 835992 h 835992"/>
              <a:gd name="connsiteX4" fmla="*/ 0 w 1662890"/>
              <a:gd name="connsiteY4" fmla="*/ 0 h 835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90" h="835992">
                <a:moveTo>
                  <a:pt x="0" y="0"/>
                </a:moveTo>
                <a:lnTo>
                  <a:pt x="1662890" y="0"/>
                </a:lnTo>
                <a:lnTo>
                  <a:pt x="1662890" y="835992"/>
                </a:lnTo>
                <a:lnTo>
                  <a:pt x="0" y="835992"/>
                </a:lnTo>
                <a:lnTo>
                  <a:pt x="0" y="0"/>
                </a:lnTo>
                <a:close/>
              </a:path>
            </a:pathLst>
          </a:custGeom>
          <a:noFill/>
          <a:ln>
            <a:noFill/>
          </a:ln>
          <a:effectLst/>
        </p:spPr>
        <p:txBody>
          <a:bodyPr spcFirstLastPara="0" vert="horz" wrap="square" lIns="0" tIns="0" rIns="0" bIns="0" numCol="1" spcCol="1270" anchor="ctr" anchorCtr="0">
            <a:noAutofit/>
          </a:bodyPr>
          <a:lstStyle/>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Software as a therapeutic (</a:t>
            </a:r>
            <a:r>
              <a:rPr lang="en-US" sz="1600" kern="0" dirty="0" err="1">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DTx</a:t>
            </a: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a:t>
            </a:r>
          </a:p>
        </p:txBody>
      </p:sp>
      <p:sp>
        <p:nvSpPr>
          <p:cNvPr id="26" name="Rectangle 25" descr="Test tubes">
            <a:extLst>
              <a:ext uri="{FF2B5EF4-FFF2-40B4-BE49-F238E27FC236}">
                <a16:creationId xmlns:a16="http://schemas.microsoft.com/office/drawing/2014/main" id="{89EF18BF-7EBD-8609-DC71-3864C88901D6}"/>
              </a:ext>
            </a:extLst>
          </p:cNvPr>
          <p:cNvSpPr>
            <a:spLocks noChangeAspect="1"/>
          </p:cNvSpPr>
          <p:nvPr/>
        </p:nvSpPr>
        <p:spPr>
          <a:xfrm>
            <a:off x="325705" y="3658305"/>
            <a:ext cx="621792" cy="62179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ysClr val="window" lastClr="FFFFFF">
                <a:hueOff val="0"/>
                <a:satOff val="0"/>
                <a:lumOff val="0"/>
                <a:alphaOff val="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26" descr="Stethoscope">
            <a:extLst>
              <a:ext uri="{FF2B5EF4-FFF2-40B4-BE49-F238E27FC236}">
                <a16:creationId xmlns:a16="http://schemas.microsoft.com/office/drawing/2014/main" id="{1926005B-9074-B500-E491-F88D183883D9}"/>
              </a:ext>
            </a:extLst>
          </p:cNvPr>
          <p:cNvSpPr>
            <a:spLocks noChangeAspect="1"/>
          </p:cNvSpPr>
          <p:nvPr/>
        </p:nvSpPr>
        <p:spPr>
          <a:xfrm>
            <a:off x="325705" y="3033531"/>
            <a:ext cx="621792" cy="62179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ysClr val="window" lastClr="FFFFFF">
                <a:hueOff val="0"/>
                <a:satOff val="0"/>
                <a:lumOff val="0"/>
                <a:alphaOff val="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Rectangle 27" descr="Diploma">
            <a:extLst>
              <a:ext uri="{FF2B5EF4-FFF2-40B4-BE49-F238E27FC236}">
                <a16:creationId xmlns:a16="http://schemas.microsoft.com/office/drawing/2014/main" id="{C4980B37-F050-8C61-0A93-2667899EE33A}"/>
              </a:ext>
            </a:extLst>
          </p:cNvPr>
          <p:cNvSpPr>
            <a:spLocks noChangeAspect="1"/>
          </p:cNvSpPr>
          <p:nvPr/>
        </p:nvSpPr>
        <p:spPr>
          <a:xfrm>
            <a:off x="325705" y="4335456"/>
            <a:ext cx="621792" cy="62179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ysClr val="window" lastClr="FFFFFF">
                <a:hueOff val="0"/>
                <a:satOff val="0"/>
                <a:lumOff val="0"/>
                <a:alphaOff val="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Rectangle 28" descr="Medicine">
            <a:extLst>
              <a:ext uri="{FF2B5EF4-FFF2-40B4-BE49-F238E27FC236}">
                <a16:creationId xmlns:a16="http://schemas.microsoft.com/office/drawing/2014/main" id="{4D9DCFDD-7F23-4770-24D5-229C02C73B33}"/>
              </a:ext>
            </a:extLst>
          </p:cNvPr>
          <p:cNvSpPr>
            <a:spLocks noChangeAspect="1"/>
          </p:cNvSpPr>
          <p:nvPr/>
        </p:nvSpPr>
        <p:spPr>
          <a:xfrm>
            <a:off x="325705" y="5025531"/>
            <a:ext cx="621792" cy="62179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ysClr val="window" lastClr="FFFFFF">
                <a:hueOff val="0"/>
                <a:satOff val="0"/>
                <a:lumOff val="0"/>
                <a:alphaOff val="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3959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90C8-D5D1-BA32-C6A7-D77E7529E34F}"/>
              </a:ext>
            </a:extLst>
          </p:cNvPr>
          <p:cNvSpPr>
            <a:spLocks noGrp="1"/>
          </p:cNvSpPr>
          <p:nvPr>
            <p:ph type="title"/>
          </p:nvPr>
        </p:nvSpPr>
        <p:spPr>
          <a:xfrm>
            <a:off x="0" y="0"/>
            <a:ext cx="9144000" cy="1143000"/>
          </a:xfrm>
        </p:spPr>
        <p:txBody>
          <a:bodyPr anchor="ctr">
            <a:normAutofit/>
          </a:bodyPr>
          <a:lstStyle/>
          <a:p>
            <a:pPr algn="ctr"/>
            <a:r>
              <a:rPr lang="en-US" sz="4000" dirty="0">
                <a:solidFill>
                  <a:srgbClr val="000000"/>
                </a:solidFill>
                <a:latin typeface="+mj-lt"/>
                <a:cs typeface="Calibri" panose="020F0502020204030204" pitchFamily="34" charset="0"/>
              </a:rPr>
              <a:t>Remember: Model, Intervention, Benefit</a:t>
            </a:r>
          </a:p>
        </p:txBody>
      </p:sp>
      <p:graphicFrame>
        <p:nvGraphicFramePr>
          <p:cNvPr id="9" name="Diagram 8">
            <a:extLst>
              <a:ext uri="{FF2B5EF4-FFF2-40B4-BE49-F238E27FC236}">
                <a16:creationId xmlns:a16="http://schemas.microsoft.com/office/drawing/2014/main" id="{C2711137-51A9-B41B-F575-B798857AC292}"/>
              </a:ext>
            </a:extLst>
          </p:cNvPr>
          <p:cNvGraphicFramePr/>
          <p:nvPr>
            <p:extLst>
              <p:ext uri="{D42A27DB-BD31-4B8C-83A1-F6EECF244321}">
                <p14:modId xmlns:p14="http://schemas.microsoft.com/office/powerpoint/2010/main" val="716793597"/>
              </p:ext>
            </p:extLst>
          </p:nvPr>
        </p:nvGraphicFramePr>
        <p:xfrm>
          <a:off x="2233246" y="1512874"/>
          <a:ext cx="4677508" cy="4229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57E46703-441B-B1C1-E338-8ADF1F3DAA40}"/>
              </a:ext>
            </a:extLst>
          </p:cNvPr>
          <p:cNvSpPr txBox="1">
            <a:spLocks/>
          </p:cNvSpPr>
          <p:nvPr/>
        </p:nvSpPr>
        <p:spPr>
          <a:xfrm>
            <a:off x="5781089" y="1778072"/>
            <a:ext cx="3089861" cy="1284400"/>
          </a:xfrm>
          <a:prstGeom prst="rect">
            <a:avLst/>
          </a:prstGeom>
        </p:spPr>
        <p:txBody>
          <a:bodyPr vert="horz" lIns="91424" tIns="45713" rIns="91424" bIns="45713" rtlCol="0">
            <a:normAutofit fontScale="92500" lnSpcReduction="10000"/>
          </a:bodyPr>
          <a:lstStyle>
            <a:lvl1pPr marL="228561" indent="-228561" algn="l" defTabSz="457123" rtl="0" eaLnBrk="1" latinLnBrk="0" hangingPunct="1">
              <a:spcBef>
                <a:spcPts val="1000"/>
              </a:spcBef>
              <a:spcAft>
                <a:spcPts val="401"/>
              </a:spcAft>
              <a:buClrTx/>
              <a:buSzPct val="80000"/>
              <a:buFont typeface="Arial"/>
              <a:buChar char="•"/>
              <a:defRPr sz="2300" kern="1200">
                <a:solidFill>
                  <a:srgbClr val="4D4F53"/>
                </a:solidFill>
                <a:latin typeface="Source Sans Pro Light"/>
                <a:ea typeface="+mn-ea"/>
                <a:cs typeface="Source Sans Pro Light"/>
              </a:defRPr>
            </a:lvl1pPr>
            <a:lvl2pPr marL="512676" indent="-171421"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2pPr>
            <a:lvl3pPr marL="799964"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3pPr>
            <a:lvl4pPr marL="1023765"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4pPr>
            <a:lvl5pPr marL="1258676"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5pPr>
            <a:lvl6pPr marL="2514175" indent="-228561" algn="l" defTabSz="457123" rtl="0" eaLnBrk="1" latinLnBrk="0" hangingPunct="1">
              <a:spcBef>
                <a:spcPct val="20000"/>
              </a:spcBef>
              <a:buFont typeface="Arial"/>
              <a:buChar char="•"/>
              <a:defRPr sz="1900" kern="1200">
                <a:solidFill>
                  <a:schemeClr val="tx1"/>
                </a:solidFill>
                <a:latin typeface="+mn-lt"/>
                <a:ea typeface="+mn-ea"/>
                <a:cs typeface="+mn-cs"/>
              </a:defRPr>
            </a:lvl6pPr>
            <a:lvl7pPr marL="2971299" indent="-228561" algn="l" defTabSz="457123" rtl="0" eaLnBrk="1" latinLnBrk="0" hangingPunct="1">
              <a:spcBef>
                <a:spcPct val="20000"/>
              </a:spcBef>
              <a:buFont typeface="Arial"/>
              <a:buChar char="•"/>
              <a:defRPr sz="1900" kern="1200">
                <a:solidFill>
                  <a:schemeClr val="tx1"/>
                </a:solidFill>
                <a:latin typeface="+mn-lt"/>
                <a:ea typeface="+mn-ea"/>
                <a:cs typeface="+mn-cs"/>
              </a:defRPr>
            </a:lvl7pPr>
            <a:lvl8pPr marL="3428421" indent="-228561" algn="l" defTabSz="457123" rtl="0" eaLnBrk="1" latinLnBrk="0" hangingPunct="1">
              <a:spcBef>
                <a:spcPct val="20000"/>
              </a:spcBef>
              <a:buFont typeface="Arial"/>
              <a:buChar char="•"/>
              <a:defRPr sz="1900" kern="1200">
                <a:solidFill>
                  <a:schemeClr val="tx1"/>
                </a:solidFill>
                <a:latin typeface="+mn-lt"/>
                <a:ea typeface="+mn-ea"/>
                <a:cs typeface="+mn-cs"/>
              </a:defRPr>
            </a:lvl8pPr>
            <a:lvl9pPr marL="3885545" indent="-228561" algn="l" defTabSz="457123" rtl="0" eaLnBrk="1" latinLnBrk="0" hangingPunct="1">
              <a:spcBef>
                <a:spcPct val="20000"/>
              </a:spcBef>
              <a:buFont typeface="Arial"/>
              <a:buChar char="•"/>
              <a:defRPr sz="1900" kern="1200">
                <a:solidFill>
                  <a:schemeClr val="tx1"/>
                </a:solidFill>
                <a:latin typeface="+mn-lt"/>
                <a:ea typeface="+mn-ea"/>
                <a:cs typeface="+mn-cs"/>
              </a:defRPr>
            </a:lvl9pPr>
          </a:lstStyle>
          <a:p>
            <a:pPr marL="228561" marR="0" lvl="0" indent="-228561" algn="l" defTabSz="457123" rtl="0" eaLnBrk="1" fontAlgn="auto" latinLnBrk="0" hangingPunct="1">
              <a:lnSpc>
                <a:spcPct val="110000"/>
              </a:lnSpc>
              <a:spcBef>
                <a:spcPts val="0"/>
              </a:spcBef>
              <a:spcAft>
                <a:spcPts val="400"/>
              </a:spcAft>
              <a:buClrTx/>
              <a:buSzPct val="80000"/>
              <a:buFont typeface="Arial"/>
              <a:buChar char="•"/>
              <a:tabLst/>
              <a:defRPr/>
            </a:pPr>
            <a:r>
              <a:rPr kumimoji="0" lang="en-US" sz="1800" b="0" i="0" u="none" strike="noStrike" kern="1200" cap="none" spc="0" normalizeH="0" baseline="0" noProof="0" dirty="0">
                <a:ln>
                  <a:noFill/>
                </a:ln>
                <a:solidFill>
                  <a:srgbClr val="4D4F53"/>
                </a:solidFill>
                <a:effectLst/>
                <a:uLnTx/>
                <a:uFillTx/>
                <a:latin typeface="Source Sans Pro Light"/>
                <a:ea typeface="+mn-ea"/>
              </a:rPr>
              <a:t>Generalizability (across sites)</a:t>
            </a:r>
          </a:p>
          <a:p>
            <a:pPr marL="228561" marR="0" lvl="0" indent="-228561" algn="l" defTabSz="457123" rtl="0" eaLnBrk="1" fontAlgn="auto" latinLnBrk="0" hangingPunct="1">
              <a:lnSpc>
                <a:spcPct val="110000"/>
              </a:lnSpc>
              <a:spcBef>
                <a:spcPts val="0"/>
              </a:spcBef>
              <a:spcAft>
                <a:spcPts val="400"/>
              </a:spcAft>
              <a:buClrTx/>
              <a:buSzPct val="80000"/>
              <a:buFont typeface="Arial"/>
              <a:buChar char="•"/>
              <a:tabLst/>
              <a:defRPr/>
            </a:pPr>
            <a:r>
              <a:rPr kumimoji="0" lang="en-US" sz="1800" b="0" i="0" u="none" strike="noStrike" kern="1200" cap="none" spc="0" normalizeH="0" baseline="0" noProof="0" dirty="0">
                <a:ln>
                  <a:noFill/>
                </a:ln>
                <a:solidFill>
                  <a:srgbClr val="4D4F53"/>
                </a:solidFill>
                <a:effectLst/>
                <a:uLnTx/>
                <a:uFillTx/>
                <a:latin typeface="Source Sans Pro Light"/>
                <a:ea typeface="+mn-ea"/>
              </a:rPr>
              <a:t>Reliability (over time)</a:t>
            </a:r>
          </a:p>
          <a:p>
            <a:pPr marL="228561" marR="0" lvl="0" indent="-228561" algn="l" defTabSz="457123" rtl="0" eaLnBrk="1" fontAlgn="auto" latinLnBrk="0" hangingPunct="1">
              <a:lnSpc>
                <a:spcPct val="110000"/>
              </a:lnSpc>
              <a:spcBef>
                <a:spcPts val="0"/>
              </a:spcBef>
              <a:spcAft>
                <a:spcPts val="400"/>
              </a:spcAft>
              <a:buClrTx/>
              <a:buSzPct val="80000"/>
              <a:buFont typeface="Arial"/>
              <a:buChar char="•"/>
              <a:tabLst/>
              <a:defRPr/>
            </a:pPr>
            <a:r>
              <a:rPr kumimoji="0" lang="en-US" sz="1800" b="0" i="0" u="none" strike="noStrike" kern="1200" cap="none" spc="0" normalizeH="0" baseline="0" noProof="0" dirty="0">
                <a:ln>
                  <a:noFill/>
                </a:ln>
                <a:solidFill>
                  <a:srgbClr val="4D4F53"/>
                </a:solidFill>
                <a:effectLst/>
                <a:uLnTx/>
                <a:uFillTx/>
                <a:latin typeface="Source Sans Pro Light"/>
                <a:ea typeface="+mn-ea"/>
              </a:rPr>
              <a:t>Explainability (Interpretability)</a:t>
            </a:r>
          </a:p>
          <a:p>
            <a:pPr marL="228561" marR="0" lvl="0" indent="-228561" algn="l" defTabSz="457123" rtl="0" eaLnBrk="1" fontAlgn="auto" latinLnBrk="0" hangingPunct="1">
              <a:lnSpc>
                <a:spcPct val="110000"/>
              </a:lnSpc>
              <a:spcBef>
                <a:spcPts val="0"/>
              </a:spcBef>
              <a:spcAft>
                <a:spcPts val="400"/>
              </a:spcAft>
              <a:buClrTx/>
              <a:buSzPct val="80000"/>
              <a:buFont typeface="Arial"/>
              <a:buChar char="•"/>
              <a:tabLst/>
              <a:defRPr/>
            </a:pPr>
            <a:r>
              <a:rPr kumimoji="0" lang="en-US" sz="1800" b="0" i="0" u="none" strike="noStrike" kern="1200" cap="none" spc="0" normalizeH="0" baseline="0" noProof="0" dirty="0">
                <a:ln>
                  <a:noFill/>
                </a:ln>
                <a:solidFill>
                  <a:srgbClr val="4D4F53"/>
                </a:solidFill>
                <a:effectLst/>
                <a:uLnTx/>
                <a:uFillTx/>
                <a:latin typeface="Source Sans Pro Light"/>
                <a:ea typeface="+mn-ea"/>
              </a:rPr>
              <a:t>Fairness</a:t>
            </a:r>
          </a:p>
        </p:txBody>
      </p:sp>
      <p:sp>
        <p:nvSpPr>
          <p:cNvPr id="7" name="Left Brace 6">
            <a:extLst>
              <a:ext uri="{FF2B5EF4-FFF2-40B4-BE49-F238E27FC236}">
                <a16:creationId xmlns:a16="http://schemas.microsoft.com/office/drawing/2014/main" id="{771B05E3-92D2-3AD2-9E5E-F58600764260}"/>
              </a:ext>
            </a:extLst>
          </p:cNvPr>
          <p:cNvSpPr/>
          <p:nvPr/>
        </p:nvSpPr>
        <p:spPr>
          <a:xfrm>
            <a:off x="5704891" y="1841809"/>
            <a:ext cx="161835" cy="1157162"/>
          </a:xfrm>
          <a:prstGeom prst="leftBrace">
            <a:avLst/>
          </a:prstGeom>
          <a:noFill/>
          <a:ln w="9525" cap="flat" cmpd="sng" algn="ctr">
            <a:solidFill>
              <a:srgbClr val="54284E">
                <a:shade val="95000"/>
                <a:satMod val="105000"/>
              </a:srgbClr>
            </a:solidFill>
            <a:prstDash val="solid"/>
          </a:ln>
          <a:effectLst/>
        </p:spPr>
        <p:txBody>
          <a:bodyPr rtlCol="0" anchor="ctr"/>
          <a:lstStyle/>
          <a:p>
            <a:pPr marL="0" marR="0" lvl="0" indent="0" algn="ctr" defTabSz="457123"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A41F35"/>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F3F029B9-D720-46BC-15E4-6905DC12FF6F}"/>
              </a:ext>
            </a:extLst>
          </p:cNvPr>
          <p:cNvCxnSpPr>
            <a:cxnSpLocks/>
          </p:cNvCxnSpPr>
          <p:nvPr/>
        </p:nvCxnSpPr>
        <p:spPr>
          <a:xfrm flipH="1">
            <a:off x="5053393" y="2421118"/>
            <a:ext cx="643400" cy="0"/>
          </a:xfrm>
          <a:prstGeom prst="line">
            <a:avLst/>
          </a:prstGeom>
          <a:noFill/>
          <a:ln w="9525" cap="flat" cmpd="sng" algn="ctr">
            <a:solidFill>
              <a:srgbClr val="54284E">
                <a:shade val="95000"/>
                <a:satMod val="105000"/>
              </a:srgbClr>
            </a:solidFill>
            <a:prstDash val="solid"/>
          </a:ln>
          <a:effectLst/>
        </p:spPr>
      </p:cxnSp>
    </p:spTree>
    <p:extLst>
      <p:ext uri="{BB962C8B-B14F-4D97-AF65-F5344CB8AC3E}">
        <p14:creationId xmlns:p14="http://schemas.microsoft.com/office/powerpoint/2010/main" val="3844914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7828-6781-0275-1896-C2EC0EA2E069}"/>
              </a:ext>
            </a:extLst>
          </p:cNvPr>
          <p:cNvSpPr>
            <a:spLocks noGrp="1"/>
          </p:cNvSpPr>
          <p:nvPr>
            <p:ph type="title"/>
          </p:nvPr>
        </p:nvSpPr>
        <p:spPr/>
        <p:txBody>
          <a:bodyPr/>
          <a:lstStyle/>
          <a:p>
            <a:r>
              <a:rPr lang="en-US" b="1" dirty="0">
                <a:latin typeface="Source Sans Pro" panose="020B0503030403020204" pitchFamily="34" charset="0"/>
                <a:ea typeface="Source Sans Pro" panose="020B0503030403020204" pitchFamily="34" charset="0"/>
              </a:rPr>
              <a:t>F</a:t>
            </a:r>
            <a:r>
              <a:rPr lang="en-US" dirty="0"/>
              <a:t>air, </a:t>
            </a:r>
            <a:r>
              <a:rPr lang="en-US" b="1" dirty="0">
                <a:latin typeface="Source Sans Pro" panose="020B0503030403020204" pitchFamily="34" charset="0"/>
                <a:ea typeface="Source Sans Pro" panose="020B0503030403020204" pitchFamily="34" charset="0"/>
              </a:rPr>
              <a:t>U</a:t>
            </a:r>
            <a:r>
              <a:rPr lang="en-US" dirty="0"/>
              <a:t>seful, and </a:t>
            </a:r>
            <a:r>
              <a:rPr lang="en-US" b="1" dirty="0">
                <a:latin typeface="Source Sans Pro" panose="020B0503030403020204" pitchFamily="34" charset="0"/>
                <a:ea typeface="Source Sans Pro" panose="020B0503030403020204" pitchFamily="34" charset="0"/>
              </a:rPr>
              <a:t>R</a:t>
            </a:r>
            <a:r>
              <a:rPr lang="en-US" dirty="0"/>
              <a:t>eliable </a:t>
            </a:r>
            <a:r>
              <a:rPr lang="en-US" b="1" dirty="0">
                <a:latin typeface="Source Sans Pro" panose="020B0503030403020204" pitchFamily="34" charset="0"/>
                <a:ea typeface="Source Sans Pro" panose="020B0503030403020204" pitchFamily="34" charset="0"/>
              </a:rPr>
              <a:t>M</a:t>
            </a:r>
            <a:r>
              <a:rPr lang="en-US" dirty="0"/>
              <a:t>odels</a:t>
            </a:r>
          </a:p>
        </p:txBody>
      </p:sp>
      <p:sp>
        <p:nvSpPr>
          <p:cNvPr id="3" name="Slide Number Placeholder 2">
            <a:extLst>
              <a:ext uri="{FF2B5EF4-FFF2-40B4-BE49-F238E27FC236}">
                <a16:creationId xmlns:a16="http://schemas.microsoft.com/office/drawing/2014/main" id="{5F6DFE7E-B496-F6E0-7BA6-466596F5D15D}"/>
              </a:ext>
            </a:extLst>
          </p:cNvPr>
          <p:cNvSpPr>
            <a:spLocks noGrp="1"/>
          </p:cNvSpPr>
          <p:nvPr>
            <p:ph type="sldNum" sz="quarter" idx="12"/>
          </p:nvPr>
        </p:nvSpPr>
        <p:spPr/>
        <p:txBody>
          <a:bodyPr/>
          <a:lstStyle/>
          <a:p>
            <a:pPr defTabSz="457099"/>
            <a:fld id="{2066355A-084C-D24E-9AD2-7E4FC41EA627}" type="slidenum">
              <a:rPr lang="en-US">
                <a:ea typeface="+mn-ea"/>
              </a:rPr>
              <a:pPr defTabSz="457099"/>
              <a:t>24</a:t>
            </a:fld>
            <a:endParaRPr lang="en-US">
              <a:ea typeface="+mn-ea"/>
            </a:endParaRPr>
          </a:p>
        </p:txBody>
      </p:sp>
      <p:pic>
        <p:nvPicPr>
          <p:cNvPr id="4" name="Picture 3">
            <a:extLst>
              <a:ext uri="{FF2B5EF4-FFF2-40B4-BE49-F238E27FC236}">
                <a16:creationId xmlns:a16="http://schemas.microsoft.com/office/drawing/2014/main" id="{E0D60E33-D46C-C2A9-A87D-B5A67343FF62}"/>
              </a:ext>
            </a:extLst>
          </p:cNvPr>
          <p:cNvPicPr>
            <a:picLocks noChangeAspect="1"/>
          </p:cNvPicPr>
          <p:nvPr/>
        </p:nvPicPr>
        <p:blipFill>
          <a:blip r:embed="rId2"/>
          <a:stretch>
            <a:fillRect/>
          </a:stretch>
        </p:blipFill>
        <p:spPr>
          <a:xfrm>
            <a:off x="1380565" y="1752865"/>
            <a:ext cx="6605594" cy="4415344"/>
          </a:xfrm>
          <a:prstGeom prst="rect">
            <a:avLst/>
          </a:prstGeom>
        </p:spPr>
      </p:pic>
    </p:spTree>
    <p:extLst>
      <p:ext uri="{BB962C8B-B14F-4D97-AF65-F5344CB8AC3E}">
        <p14:creationId xmlns:p14="http://schemas.microsoft.com/office/powerpoint/2010/main" val="1958042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782D-5CEC-5D4D-BA68-0D683708D465}"/>
              </a:ext>
            </a:extLst>
          </p:cNvPr>
          <p:cNvSpPr>
            <a:spLocks noGrp="1"/>
          </p:cNvSpPr>
          <p:nvPr>
            <p:ph type="title"/>
          </p:nvPr>
        </p:nvSpPr>
        <p:spPr>
          <a:xfrm>
            <a:off x="0" y="0"/>
            <a:ext cx="9144000" cy="1143000"/>
          </a:xfrm>
        </p:spPr>
        <p:txBody>
          <a:bodyPr anchor="ctr">
            <a:normAutofit/>
          </a:bodyPr>
          <a:lstStyle/>
          <a:p>
            <a:pPr algn="ctr"/>
            <a:r>
              <a:rPr lang="en-US" dirty="0"/>
              <a:t>Too many: </a:t>
            </a:r>
            <a:r>
              <a:rPr lang="en-US"/>
              <a:t>Thou shall …</a:t>
            </a:r>
            <a:endParaRPr lang="en-US" dirty="0"/>
          </a:p>
        </p:txBody>
      </p:sp>
      <p:pic>
        <p:nvPicPr>
          <p:cNvPr id="4" name="Picture 3">
            <a:extLst>
              <a:ext uri="{FF2B5EF4-FFF2-40B4-BE49-F238E27FC236}">
                <a16:creationId xmlns:a16="http://schemas.microsoft.com/office/drawing/2014/main" id="{FEACC881-86E1-2944-978E-F7E3CCE1202B}"/>
              </a:ext>
            </a:extLst>
          </p:cNvPr>
          <p:cNvPicPr>
            <a:picLocks noChangeAspect="1"/>
          </p:cNvPicPr>
          <p:nvPr/>
        </p:nvPicPr>
        <p:blipFill>
          <a:blip r:embed="rId3"/>
          <a:stretch>
            <a:fillRect/>
          </a:stretch>
        </p:blipFill>
        <p:spPr>
          <a:xfrm>
            <a:off x="378024" y="1752865"/>
            <a:ext cx="8250692" cy="3958962"/>
          </a:xfrm>
          <a:prstGeom prst="rect">
            <a:avLst/>
          </a:prstGeom>
        </p:spPr>
      </p:pic>
      <p:sp>
        <p:nvSpPr>
          <p:cNvPr id="5" name="Up Arrow 4">
            <a:extLst>
              <a:ext uri="{FF2B5EF4-FFF2-40B4-BE49-F238E27FC236}">
                <a16:creationId xmlns:a16="http://schemas.microsoft.com/office/drawing/2014/main" id="{2D090BC2-374E-EC40-8A55-FFBFC5237E7B}"/>
              </a:ext>
            </a:extLst>
          </p:cNvPr>
          <p:cNvSpPr/>
          <p:nvPr/>
        </p:nvSpPr>
        <p:spPr>
          <a:xfrm>
            <a:off x="3724102" y="5758377"/>
            <a:ext cx="307571" cy="29925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Up Arrow 5">
            <a:extLst>
              <a:ext uri="{FF2B5EF4-FFF2-40B4-BE49-F238E27FC236}">
                <a16:creationId xmlns:a16="http://schemas.microsoft.com/office/drawing/2014/main" id="{EEF34E37-E96C-F649-A783-0121975771F4}"/>
              </a:ext>
            </a:extLst>
          </p:cNvPr>
          <p:cNvSpPr/>
          <p:nvPr/>
        </p:nvSpPr>
        <p:spPr>
          <a:xfrm>
            <a:off x="5112331" y="5758377"/>
            <a:ext cx="307571" cy="29925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57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3E52-4571-2240-B1E5-68A14DC4270C}"/>
              </a:ext>
            </a:extLst>
          </p:cNvPr>
          <p:cNvSpPr>
            <a:spLocks noGrp="1"/>
          </p:cNvSpPr>
          <p:nvPr>
            <p:ph type="title"/>
          </p:nvPr>
        </p:nvSpPr>
        <p:spPr>
          <a:xfrm>
            <a:off x="0" y="0"/>
            <a:ext cx="8686354" cy="1143000"/>
          </a:xfrm>
        </p:spPr>
        <p:txBody>
          <a:bodyPr wrap="square" anchor="t">
            <a:normAutofit/>
          </a:bodyPr>
          <a:lstStyle/>
          <a:p>
            <a:r>
              <a:rPr lang="en-US" dirty="0"/>
              <a:t>Beware of ‘</a:t>
            </a:r>
            <a:r>
              <a:rPr lang="en-US" dirty="0" err="1"/>
              <a:t>fairwashing</a:t>
            </a:r>
            <a:r>
              <a:rPr lang="en-US" dirty="0"/>
              <a:t>’</a:t>
            </a:r>
          </a:p>
        </p:txBody>
      </p:sp>
      <p:graphicFrame>
        <p:nvGraphicFramePr>
          <p:cNvPr id="5" name="Content Placeholder 2">
            <a:extLst>
              <a:ext uri="{FF2B5EF4-FFF2-40B4-BE49-F238E27FC236}">
                <a16:creationId xmlns:a16="http://schemas.microsoft.com/office/drawing/2014/main" id="{24C0D46E-6BF3-EC56-F137-A2590E6DE6EA}"/>
              </a:ext>
            </a:extLst>
          </p:cNvPr>
          <p:cNvGraphicFramePr>
            <a:graphicFrameLocks noGrp="1"/>
          </p:cNvGraphicFramePr>
          <p:nvPr>
            <p:ph idx="1"/>
            <p:extLst>
              <p:ext uri="{D42A27DB-BD31-4B8C-83A1-F6EECF244321}">
                <p14:modId xmlns:p14="http://schemas.microsoft.com/office/powerpoint/2010/main" val="1608693973"/>
              </p:ext>
            </p:extLst>
          </p:nvPr>
        </p:nvGraphicFramePr>
        <p:xfrm>
          <a:off x="1116701" y="1600650"/>
          <a:ext cx="7096715" cy="4525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2793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FA76-BD65-794D-BBDD-A7789955EA9F}"/>
              </a:ext>
            </a:extLst>
          </p:cNvPr>
          <p:cNvSpPr>
            <a:spLocks noGrp="1"/>
          </p:cNvSpPr>
          <p:nvPr>
            <p:ph type="title"/>
          </p:nvPr>
        </p:nvSpPr>
        <p:spPr>
          <a:xfrm>
            <a:off x="304800" y="800366"/>
            <a:ext cx="8522677" cy="952500"/>
          </a:xfrm>
        </p:spPr>
        <p:txBody>
          <a:bodyPr anchor="ctr">
            <a:normAutofit fontScale="90000"/>
          </a:bodyPr>
          <a:lstStyle/>
          <a:p>
            <a:pPr algn="ctr"/>
            <a:r>
              <a:rPr lang="en-US" sz="3200" dirty="0"/>
              <a:t>Foundation models transcribe, summarize, or create in service of the science, practice or delivery of care</a:t>
            </a:r>
          </a:p>
        </p:txBody>
      </p:sp>
      <p:sp>
        <p:nvSpPr>
          <p:cNvPr id="3" name="Rectangle 2">
            <a:extLst>
              <a:ext uri="{FF2B5EF4-FFF2-40B4-BE49-F238E27FC236}">
                <a16:creationId xmlns:a16="http://schemas.microsoft.com/office/drawing/2014/main" id="{5A190E4E-0160-2041-9799-95DCF64B3145}"/>
              </a:ext>
            </a:extLst>
          </p:cNvPr>
          <p:cNvSpPr/>
          <p:nvPr/>
        </p:nvSpPr>
        <p:spPr>
          <a:xfrm>
            <a:off x="2124323" y="2941186"/>
            <a:ext cx="1106424" cy="786384"/>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761931">
              <a:defRPr/>
            </a:pPr>
            <a:r>
              <a:rPr lang="en-US" sz="1600" kern="1200" dirty="0">
                <a:solidFill>
                  <a:srgbClr val="000000"/>
                </a:solidFill>
                <a:latin typeface="Source Sans Pro Light" panose="020B0403030403020204" pitchFamily="34" charset="0"/>
                <a:ea typeface="Source Sans Pro Light" panose="020B0403030403020204" pitchFamily="34" charset="0"/>
                <a:sym typeface="Gill Sans" charset="0"/>
              </a:rPr>
              <a:t>Transcribe</a:t>
            </a:r>
          </a:p>
        </p:txBody>
      </p:sp>
      <p:sp>
        <p:nvSpPr>
          <p:cNvPr id="5" name="Rectangle 4">
            <a:extLst>
              <a:ext uri="{FF2B5EF4-FFF2-40B4-BE49-F238E27FC236}">
                <a16:creationId xmlns:a16="http://schemas.microsoft.com/office/drawing/2014/main" id="{A15E21B4-5331-E04D-8346-30BC2F3166BD}"/>
              </a:ext>
            </a:extLst>
          </p:cNvPr>
          <p:cNvSpPr/>
          <p:nvPr/>
        </p:nvSpPr>
        <p:spPr>
          <a:xfrm>
            <a:off x="2124323" y="3795260"/>
            <a:ext cx="1106424" cy="786384"/>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761931">
              <a:defRPr/>
            </a:pPr>
            <a:r>
              <a:rPr lang="en-US" sz="1600" kern="1200" dirty="0">
                <a:solidFill>
                  <a:srgbClr val="000000"/>
                </a:solidFill>
                <a:latin typeface="Source Sans Pro Light" panose="020B0403030403020204" pitchFamily="34" charset="0"/>
                <a:ea typeface="Source Sans Pro Light" panose="020B0403030403020204" pitchFamily="34" charset="0"/>
                <a:sym typeface="Gill Sans" charset="0"/>
              </a:rPr>
              <a:t>Summarize</a:t>
            </a:r>
          </a:p>
        </p:txBody>
      </p:sp>
      <p:sp>
        <p:nvSpPr>
          <p:cNvPr id="6" name="Rectangle 5">
            <a:extLst>
              <a:ext uri="{FF2B5EF4-FFF2-40B4-BE49-F238E27FC236}">
                <a16:creationId xmlns:a16="http://schemas.microsoft.com/office/drawing/2014/main" id="{68C79656-199A-4D48-AE38-39C958BC66F6}"/>
              </a:ext>
            </a:extLst>
          </p:cNvPr>
          <p:cNvSpPr/>
          <p:nvPr/>
        </p:nvSpPr>
        <p:spPr>
          <a:xfrm>
            <a:off x="2124323" y="4633988"/>
            <a:ext cx="1107880" cy="783256"/>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761931">
              <a:defRPr/>
            </a:pPr>
            <a:r>
              <a:rPr lang="en-US" sz="1600" kern="1200" dirty="0">
                <a:solidFill>
                  <a:srgbClr val="000000"/>
                </a:solidFill>
                <a:latin typeface="Source Sans Pro Light" panose="020B0403030403020204" pitchFamily="34" charset="0"/>
                <a:ea typeface="Source Sans Pro Light" panose="020B0403030403020204" pitchFamily="34" charset="0"/>
                <a:sym typeface="Gill Sans" charset="0"/>
              </a:rPr>
              <a:t>Create</a:t>
            </a:r>
          </a:p>
        </p:txBody>
      </p:sp>
      <p:sp>
        <p:nvSpPr>
          <p:cNvPr id="8" name="Rectangle 7">
            <a:extLst>
              <a:ext uri="{FF2B5EF4-FFF2-40B4-BE49-F238E27FC236}">
                <a16:creationId xmlns:a16="http://schemas.microsoft.com/office/drawing/2014/main" id="{CB530C5A-0C24-5242-A80A-6FAAE1B34489}"/>
              </a:ext>
            </a:extLst>
          </p:cNvPr>
          <p:cNvSpPr/>
          <p:nvPr/>
        </p:nvSpPr>
        <p:spPr>
          <a:xfrm>
            <a:off x="3302415" y="2941186"/>
            <a:ext cx="1106424" cy="786384"/>
          </a:xfrm>
          <a:prstGeom prst="rect">
            <a:avLst/>
          </a:prstGeom>
          <a:ln w="31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white">
                    <a:lumMod val="50000"/>
                  </a:prstClr>
                </a:solidFill>
                <a:latin typeface="Source Sans Pro Light" panose="020B0403030403020204" pitchFamily="34" charset="0"/>
                <a:ea typeface="Source Sans Pro Light" panose="020B0403030403020204" pitchFamily="34" charset="0"/>
                <a:sym typeface="Gill Sans" charset="0"/>
              </a:rPr>
              <a:t>…</a:t>
            </a:r>
          </a:p>
        </p:txBody>
      </p:sp>
      <p:sp>
        <p:nvSpPr>
          <p:cNvPr id="9" name="Rectangle 8">
            <a:extLst>
              <a:ext uri="{FF2B5EF4-FFF2-40B4-BE49-F238E27FC236}">
                <a16:creationId xmlns:a16="http://schemas.microsoft.com/office/drawing/2014/main" id="{90DDDF8F-9691-434C-A135-86E239C4C24F}"/>
              </a:ext>
            </a:extLst>
          </p:cNvPr>
          <p:cNvSpPr/>
          <p:nvPr/>
        </p:nvSpPr>
        <p:spPr>
          <a:xfrm>
            <a:off x="3308351" y="2073188"/>
            <a:ext cx="1106424" cy="786384"/>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black"/>
                </a:solidFill>
                <a:latin typeface="Source Sans Pro Light" panose="020B0403030403020204" pitchFamily="34" charset="0"/>
                <a:ea typeface="Source Sans Pro Light" panose="020B0403030403020204" pitchFamily="34" charset="0"/>
                <a:sym typeface="Gill Sans" charset="0"/>
              </a:rPr>
              <a:t>Science</a:t>
            </a:r>
          </a:p>
        </p:txBody>
      </p:sp>
      <p:sp>
        <p:nvSpPr>
          <p:cNvPr id="10" name="Rectangle 9">
            <a:extLst>
              <a:ext uri="{FF2B5EF4-FFF2-40B4-BE49-F238E27FC236}">
                <a16:creationId xmlns:a16="http://schemas.microsoft.com/office/drawing/2014/main" id="{F8200327-3828-B643-B3ED-0C5AF626FBEC}"/>
              </a:ext>
            </a:extLst>
          </p:cNvPr>
          <p:cNvSpPr/>
          <p:nvPr/>
        </p:nvSpPr>
        <p:spPr>
          <a:xfrm>
            <a:off x="4473325" y="2073188"/>
            <a:ext cx="1106424" cy="786384"/>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black"/>
                </a:solidFill>
                <a:latin typeface="Source Sans Pro Light" panose="020B0403030403020204" pitchFamily="34" charset="0"/>
                <a:ea typeface="Source Sans Pro Light" panose="020B0403030403020204" pitchFamily="34" charset="0"/>
                <a:sym typeface="Gill Sans" charset="0"/>
              </a:rPr>
              <a:t>Practice</a:t>
            </a:r>
          </a:p>
        </p:txBody>
      </p:sp>
      <p:sp>
        <p:nvSpPr>
          <p:cNvPr id="11" name="Rectangle 10">
            <a:extLst>
              <a:ext uri="{FF2B5EF4-FFF2-40B4-BE49-F238E27FC236}">
                <a16:creationId xmlns:a16="http://schemas.microsoft.com/office/drawing/2014/main" id="{57973711-7DCB-8147-8882-C2171175B8B8}"/>
              </a:ext>
            </a:extLst>
          </p:cNvPr>
          <p:cNvSpPr/>
          <p:nvPr/>
        </p:nvSpPr>
        <p:spPr>
          <a:xfrm>
            <a:off x="5625110" y="2073188"/>
            <a:ext cx="1106424" cy="786384"/>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black"/>
                </a:solidFill>
                <a:latin typeface="Source Sans Pro Light" panose="020B0403030403020204" pitchFamily="34" charset="0"/>
                <a:ea typeface="Source Sans Pro Light" panose="020B0403030403020204" pitchFamily="34" charset="0"/>
                <a:sym typeface="Gill Sans" charset="0"/>
              </a:rPr>
              <a:t>Delivery</a:t>
            </a:r>
          </a:p>
        </p:txBody>
      </p:sp>
      <p:sp>
        <p:nvSpPr>
          <p:cNvPr id="14" name="Rectangle 13">
            <a:extLst>
              <a:ext uri="{FF2B5EF4-FFF2-40B4-BE49-F238E27FC236}">
                <a16:creationId xmlns:a16="http://schemas.microsoft.com/office/drawing/2014/main" id="{3F490816-D09E-A44A-872E-A0A4F7F653FC}"/>
              </a:ext>
            </a:extLst>
          </p:cNvPr>
          <p:cNvSpPr/>
          <p:nvPr/>
        </p:nvSpPr>
        <p:spPr>
          <a:xfrm>
            <a:off x="5630893" y="2939702"/>
            <a:ext cx="1106424" cy="786384"/>
          </a:xfrm>
          <a:prstGeom prst="rect">
            <a:avLst/>
          </a:prstGeom>
          <a:ln w="31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black"/>
                </a:solidFill>
                <a:latin typeface="Source Sans Pro Light" panose="020B0403030403020204" pitchFamily="34" charset="0"/>
                <a:ea typeface="Source Sans Pro Light" panose="020B0403030403020204" pitchFamily="34" charset="0"/>
                <a:sym typeface="Gill Sans" charset="0"/>
              </a:rPr>
              <a:t>…</a:t>
            </a:r>
          </a:p>
        </p:txBody>
      </p:sp>
      <p:sp>
        <p:nvSpPr>
          <p:cNvPr id="16" name="Rectangle 15">
            <a:extLst>
              <a:ext uri="{FF2B5EF4-FFF2-40B4-BE49-F238E27FC236}">
                <a16:creationId xmlns:a16="http://schemas.microsoft.com/office/drawing/2014/main" id="{1261DABA-E0A8-3F47-BF3B-A46B719F881E}"/>
              </a:ext>
            </a:extLst>
          </p:cNvPr>
          <p:cNvSpPr/>
          <p:nvPr/>
        </p:nvSpPr>
        <p:spPr>
          <a:xfrm>
            <a:off x="3308351" y="3795260"/>
            <a:ext cx="1106424" cy="786384"/>
          </a:xfrm>
          <a:prstGeom prst="rect">
            <a:avLst/>
          </a:prstGeom>
          <a:ln w="31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fontAlgn="base">
              <a:spcBef>
                <a:spcPct val="0"/>
              </a:spcBef>
              <a:spcAft>
                <a:spcPct val="0"/>
              </a:spcAft>
              <a:defRPr/>
            </a:pPr>
            <a:r>
              <a:rPr lang="en-US" sz="1600" kern="1200" dirty="0">
                <a:solidFill>
                  <a:prstClr val="white">
                    <a:lumMod val="50000"/>
                  </a:prstClr>
                </a:solidFill>
                <a:latin typeface="Source Sans Pro Light" panose="020B0403030403020204" pitchFamily="34" charset="0"/>
                <a:ea typeface="Source Sans Pro Light" panose="020B0403030403020204" pitchFamily="34" charset="0"/>
                <a:sym typeface="Gill Sans" charset="0"/>
              </a:rPr>
              <a:t>…</a:t>
            </a:r>
          </a:p>
        </p:txBody>
      </p:sp>
      <p:sp>
        <p:nvSpPr>
          <p:cNvPr id="18" name="Rectangle 17">
            <a:extLst>
              <a:ext uri="{FF2B5EF4-FFF2-40B4-BE49-F238E27FC236}">
                <a16:creationId xmlns:a16="http://schemas.microsoft.com/office/drawing/2014/main" id="{96863DB8-4AA0-954D-94B0-51D7F035528F}"/>
              </a:ext>
            </a:extLst>
          </p:cNvPr>
          <p:cNvSpPr/>
          <p:nvPr/>
        </p:nvSpPr>
        <p:spPr>
          <a:xfrm>
            <a:off x="5636833" y="3795260"/>
            <a:ext cx="1106424" cy="786384"/>
          </a:xfrm>
          <a:prstGeom prst="rect">
            <a:avLst/>
          </a:prstGeom>
          <a:ln w="31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black"/>
                </a:solidFill>
                <a:latin typeface="Source Sans Pro Light" panose="020B0403030403020204" pitchFamily="34" charset="0"/>
                <a:ea typeface="Source Sans Pro Light" panose="020B0403030403020204" pitchFamily="34" charset="0"/>
                <a:sym typeface="Gill Sans" charset="0"/>
              </a:rPr>
              <a:t>…</a:t>
            </a:r>
          </a:p>
        </p:txBody>
      </p:sp>
      <p:sp>
        <p:nvSpPr>
          <p:cNvPr id="19" name="Rectangle 18">
            <a:extLst>
              <a:ext uri="{FF2B5EF4-FFF2-40B4-BE49-F238E27FC236}">
                <a16:creationId xmlns:a16="http://schemas.microsoft.com/office/drawing/2014/main" id="{B467AD73-8F6E-3C47-8BC4-DE45C528FD1E}"/>
              </a:ext>
            </a:extLst>
          </p:cNvPr>
          <p:cNvSpPr/>
          <p:nvPr/>
        </p:nvSpPr>
        <p:spPr>
          <a:xfrm>
            <a:off x="3296629" y="4644043"/>
            <a:ext cx="1106424" cy="786384"/>
          </a:xfrm>
          <a:prstGeom prst="rect">
            <a:avLst/>
          </a:prstGeom>
          <a:ln w="31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white">
                    <a:lumMod val="50000"/>
                  </a:prstClr>
                </a:solidFill>
                <a:latin typeface="Source Sans Pro Light" panose="020B0403030403020204" pitchFamily="34" charset="0"/>
                <a:ea typeface="Source Sans Pro Light" panose="020B0403030403020204" pitchFamily="34" charset="0"/>
                <a:sym typeface="Gill Sans" charset="0"/>
              </a:rPr>
              <a:t>…</a:t>
            </a:r>
          </a:p>
        </p:txBody>
      </p:sp>
      <p:sp>
        <p:nvSpPr>
          <p:cNvPr id="21" name="Rectangle 20">
            <a:extLst>
              <a:ext uri="{FF2B5EF4-FFF2-40B4-BE49-F238E27FC236}">
                <a16:creationId xmlns:a16="http://schemas.microsoft.com/office/drawing/2014/main" id="{BAAFB89F-66AE-E641-B420-0AD276F6F6D3}"/>
              </a:ext>
            </a:extLst>
          </p:cNvPr>
          <p:cNvSpPr/>
          <p:nvPr/>
        </p:nvSpPr>
        <p:spPr>
          <a:xfrm>
            <a:off x="5625110" y="4644043"/>
            <a:ext cx="1106424" cy="786384"/>
          </a:xfrm>
          <a:prstGeom prst="rect">
            <a:avLst/>
          </a:prstGeom>
          <a:ln w="31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black"/>
                </a:solidFill>
                <a:latin typeface="Source Sans Pro Light" panose="020B0403030403020204" pitchFamily="34" charset="0"/>
                <a:ea typeface="Source Sans Pro Light" panose="020B0403030403020204" pitchFamily="34" charset="0"/>
                <a:sym typeface="Gill Sans" charset="0"/>
              </a:rPr>
              <a:t>…</a:t>
            </a:r>
          </a:p>
        </p:txBody>
      </p:sp>
      <p:sp>
        <p:nvSpPr>
          <p:cNvPr id="41" name="Rectangle 40">
            <a:extLst>
              <a:ext uri="{FF2B5EF4-FFF2-40B4-BE49-F238E27FC236}">
                <a16:creationId xmlns:a16="http://schemas.microsoft.com/office/drawing/2014/main" id="{1CD9B7F8-7941-82C8-06FB-CD15387C6588}"/>
              </a:ext>
            </a:extLst>
          </p:cNvPr>
          <p:cNvSpPr/>
          <p:nvPr/>
        </p:nvSpPr>
        <p:spPr>
          <a:xfrm>
            <a:off x="4469621" y="2939702"/>
            <a:ext cx="1106424" cy="786384"/>
          </a:xfrm>
          <a:prstGeom prst="rect">
            <a:avLst/>
          </a:prstGeom>
          <a:ln w="31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black"/>
                </a:solidFill>
                <a:latin typeface="Source Sans Pro Light" panose="020B0403030403020204" pitchFamily="34" charset="0"/>
                <a:ea typeface="Source Sans Pro Light" panose="020B0403030403020204" pitchFamily="34" charset="0"/>
                <a:sym typeface="Gill Sans" charset="0"/>
              </a:rPr>
              <a:t>…</a:t>
            </a:r>
          </a:p>
        </p:txBody>
      </p:sp>
      <p:sp>
        <p:nvSpPr>
          <p:cNvPr id="42" name="Rectangle 41">
            <a:extLst>
              <a:ext uri="{FF2B5EF4-FFF2-40B4-BE49-F238E27FC236}">
                <a16:creationId xmlns:a16="http://schemas.microsoft.com/office/drawing/2014/main" id="{DBD057B0-E9F5-1831-ADE9-0963F68FBDFA}"/>
              </a:ext>
            </a:extLst>
          </p:cNvPr>
          <p:cNvSpPr/>
          <p:nvPr/>
        </p:nvSpPr>
        <p:spPr>
          <a:xfrm>
            <a:off x="4475563" y="3795260"/>
            <a:ext cx="1106424" cy="786384"/>
          </a:xfrm>
          <a:prstGeom prst="rect">
            <a:avLst/>
          </a:prstGeom>
          <a:ln w="31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black"/>
                </a:solidFill>
                <a:latin typeface="Source Sans Pro Light" panose="020B0403030403020204" pitchFamily="34" charset="0"/>
                <a:ea typeface="Source Sans Pro Light" panose="020B0403030403020204" pitchFamily="34" charset="0"/>
                <a:sym typeface="Gill Sans" charset="0"/>
              </a:rPr>
              <a:t>…</a:t>
            </a:r>
          </a:p>
        </p:txBody>
      </p:sp>
      <p:sp>
        <p:nvSpPr>
          <p:cNvPr id="43" name="Rectangle 42">
            <a:extLst>
              <a:ext uri="{FF2B5EF4-FFF2-40B4-BE49-F238E27FC236}">
                <a16:creationId xmlns:a16="http://schemas.microsoft.com/office/drawing/2014/main" id="{6CECFA70-A3C9-8078-6B16-1F299558FB07}"/>
              </a:ext>
            </a:extLst>
          </p:cNvPr>
          <p:cNvSpPr/>
          <p:nvPr/>
        </p:nvSpPr>
        <p:spPr>
          <a:xfrm>
            <a:off x="4463839" y="4644043"/>
            <a:ext cx="1106424" cy="786384"/>
          </a:xfrm>
          <a:prstGeom prst="rect">
            <a:avLst/>
          </a:prstGeom>
          <a:ln w="31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31">
              <a:defRPr/>
            </a:pPr>
            <a:r>
              <a:rPr lang="en-US" sz="1600" kern="1200" dirty="0">
                <a:solidFill>
                  <a:prstClr val="black"/>
                </a:solidFill>
                <a:latin typeface="Source Sans Pro Light" panose="020B0403030403020204" pitchFamily="34" charset="0"/>
                <a:ea typeface="Source Sans Pro Light" panose="020B0403030403020204" pitchFamily="34" charset="0"/>
                <a:sym typeface="Gill Sans" charset="0"/>
              </a:rPr>
              <a:t>…</a:t>
            </a:r>
          </a:p>
        </p:txBody>
      </p:sp>
    </p:spTree>
    <p:extLst>
      <p:ext uri="{BB962C8B-B14F-4D97-AF65-F5344CB8AC3E}">
        <p14:creationId xmlns:p14="http://schemas.microsoft.com/office/powerpoint/2010/main" val="26444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8066E-8234-7DA3-5BD4-CEF43ECC6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F9530-537C-D272-A98B-85CD9F7DC810}"/>
              </a:ext>
            </a:extLst>
          </p:cNvPr>
          <p:cNvSpPr>
            <a:spLocks noGrp="1"/>
          </p:cNvSpPr>
          <p:nvPr>
            <p:ph type="title"/>
          </p:nvPr>
        </p:nvSpPr>
        <p:spPr>
          <a:xfrm>
            <a:off x="0" y="0"/>
            <a:ext cx="9144000" cy="1143000"/>
          </a:xfrm>
        </p:spPr>
        <p:txBody>
          <a:bodyPr/>
          <a:lstStyle/>
          <a:p>
            <a:r>
              <a:rPr lang="en-US" dirty="0">
                <a:latin typeface="Source Sans Pro" panose="020B0503030403020204" pitchFamily="34" charset="0"/>
                <a:ea typeface="Source Sans Pro" panose="020B0503030403020204" pitchFamily="34" charset="0"/>
              </a:rPr>
              <a:t>Two ways to build “language” models</a:t>
            </a:r>
            <a:endParaRPr lang="en-US" dirty="0"/>
          </a:p>
        </p:txBody>
      </p:sp>
      <p:sp>
        <p:nvSpPr>
          <p:cNvPr id="3" name="Slide Number Placeholder 2">
            <a:extLst>
              <a:ext uri="{FF2B5EF4-FFF2-40B4-BE49-F238E27FC236}">
                <a16:creationId xmlns:a16="http://schemas.microsoft.com/office/drawing/2014/main" id="{2CB13ABB-F86C-3046-CCC8-35BCD25EFEB9}"/>
              </a:ext>
            </a:extLst>
          </p:cNvPr>
          <p:cNvSpPr>
            <a:spLocks noGrp="1"/>
          </p:cNvSpPr>
          <p:nvPr>
            <p:ph type="sldNum" sz="quarter" idx="12"/>
          </p:nvPr>
        </p:nvSpPr>
        <p:spPr/>
        <p:txBody>
          <a:bodyPr/>
          <a:lstStyle/>
          <a:p>
            <a:pPr defTabSz="457099"/>
            <a:fld id="{2066355A-084C-D24E-9AD2-7E4FC41EA627}" type="slidenum">
              <a:rPr lang="en-US">
                <a:ea typeface="+mn-ea"/>
              </a:rPr>
              <a:pPr defTabSz="457099"/>
              <a:t>28</a:t>
            </a:fld>
            <a:endParaRPr lang="en-US">
              <a:ea typeface="+mn-ea"/>
            </a:endParaRPr>
          </a:p>
        </p:txBody>
      </p:sp>
      <p:pic>
        <p:nvPicPr>
          <p:cNvPr id="5" name="Picture 4">
            <a:extLst>
              <a:ext uri="{FF2B5EF4-FFF2-40B4-BE49-F238E27FC236}">
                <a16:creationId xmlns:a16="http://schemas.microsoft.com/office/drawing/2014/main" id="{54C6CF76-A202-130B-54AD-6594C483B4C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 r="57612" b="17830"/>
          <a:stretch/>
        </p:blipFill>
        <p:spPr bwMode="auto">
          <a:xfrm>
            <a:off x="2154674" y="1508908"/>
            <a:ext cx="3178294" cy="18068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74BED74-8C4B-2CBF-9B71-0468FE7A6DD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57306"/>
          <a:stretch/>
        </p:blipFill>
        <p:spPr bwMode="auto">
          <a:xfrm>
            <a:off x="2154675" y="3429000"/>
            <a:ext cx="3201209" cy="1045406"/>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a:extLst>
              <a:ext uri="{FF2B5EF4-FFF2-40B4-BE49-F238E27FC236}">
                <a16:creationId xmlns:a16="http://schemas.microsoft.com/office/drawing/2014/main" id="{B1383145-50CB-7D65-DA75-E06ACEAD667B}"/>
              </a:ext>
            </a:extLst>
          </p:cNvPr>
          <p:cNvSpPr/>
          <p:nvPr/>
        </p:nvSpPr>
        <p:spPr>
          <a:xfrm>
            <a:off x="2225724" y="1914833"/>
            <a:ext cx="975547" cy="245377"/>
          </a:xfrm>
          <a:prstGeom prst="wedgeRoundRectCallout">
            <a:avLst>
              <a:gd name="adj1" fmla="val 21542"/>
              <a:gd name="adj2" fmla="val 74549"/>
              <a:gd name="adj3" fmla="val 16667"/>
            </a:avLst>
          </a:prstGeom>
          <a:solidFill>
            <a:srgbClr val="0098DB"/>
          </a:solidFill>
          <a:ln>
            <a:noFill/>
          </a:ln>
          <a:effectLst/>
        </p:spPr>
        <p:txBody>
          <a:bodyPr lIns="0" tIns="0" rIns="0" bIns="0" rtlCol="0" anchor="ctr"/>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“documents”</a:t>
            </a:r>
          </a:p>
        </p:txBody>
      </p:sp>
      <p:sp>
        <p:nvSpPr>
          <p:cNvPr id="8" name="Rounded Rectangular Callout 7">
            <a:extLst>
              <a:ext uri="{FF2B5EF4-FFF2-40B4-BE49-F238E27FC236}">
                <a16:creationId xmlns:a16="http://schemas.microsoft.com/office/drawing/2014/main" id="{F3950C53-6289-63A8-4A39-3E918D90C771}"/>
              </a:ext>
            </a:extLst>
          </p:cNvPr>
          <p:cNvSpPr/>
          <p:nvPr/>
        </p:nvSpPr>
        <p:spPr>
          <a:xfrm>
            <a:off x="2222863" y="4423207"/>
            <a:ext cx="978408" cy="246888"/>
          </a:xfrm>
          <a:prstGeom prst="wedgeRoundRectCallout">
            <a:avLst>
              <a:gd name="adj1" fmla="val 17668"/>
              <a:gd name="adj2" fmla="val -73108"/>
              <a:gd name="adj3" fmla="val 16667"/>
            </a:avLst>
          </a:prstGeom>
          <a:solidFill>
            <a:srgbClr val="A41F35"/>
          </a:solidFill>
          <a:ln>
            <a:noFill/>
          </a:ln>
          <a:effectLst/>
        </p:spPr>
        <p:txBody>
          <a:bodyPr lIns="0" tIns="0" rIns="0" bIns="0" rtlCol="0" anchor="ctr"/>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“timelines”</a:t>
            </a:r>
          </a:p>
        </p:txBody>
      </p:sp>
      <p:pic>
        <p:nvPicPr>
          <p:cNvPr id="9" name="Picture 8">
            <a:extLst>
              <a:ext uri="{FF2B5EF4-FFF2-40B4-BE49-F238E27FC236}">
                <a16:creationId xmlns:a16="http://schemas.microsoft.com/office/drawing/2014/main" id="{F46DB92E-71D5-E090-3B9A-BB7B9C16C41E}"/>
              </a:ext>
            </a:extLst>
          </p:cNvPr>
          <p:cNvPicPr>
            <a:picLocks noChangeAspect="1"/>
          </p:cNvPicPr>
          <p:nvPr/>
        </p:nvPicPr>
        <p:blipFill>
          <a:blip r:embed="rId6"/>
          <a:stretch>
            <a:fillRect/>
          </a:stretch>
        </p:blipFill>
        <p:spPr>
          <a:xfrm>
            <a:off x="5847160" y="2172302"/>
            <a:ext cx="975547" cy="895911"/>
          </a:xfrm>
          <a:prstGeom prst="rect">
            <a:avLst/>
          </a:prstGeom>
        </p:spPr>
      </p:pic>
      <p:pic>
        <p:nvPicPr>
          <p:cNvPr id="10" name="Picture 9">
            <a:extLst>
              <a:ext uri="{FF2B5EF4-FFF2-40B4-BE49-F238E27FC236}">
                <a16:creationId xmlns:a16="http://schemas.microsoft.com/office/drawing/2014/main" id="{CF49A220-E3C0-DDCD-FE44-4869F87782A2}"/>
              </a:ext>
            </a:extLst>
          </p:cNvPr>
          <p:cNvPicPr>
            <a:picLocks noChangeAspect="1"/>
          </p:cNvPicPr>
          <p:nvPr/>
        </p:nvPicPr>
        <p:blipFill>
          <a:blip r:embed="rId7"/>
          <a:stretch>
            <a:fillRect/>
          </a:stretch>
        </p:blipFill>
        <p:spPr>
          <a:xfrm>
            <a:off x="5847160" y="3503748"/>
            <a:ext cx="975548" cy="895911"/>
          </a:xfrm>
          <a:prstGeom prst="rect">
            <a:avLst/>
          </a:prstGeom>
        </p:spPr>
      </p:pic>
      <p:sp>
        <p:nvSpPr>
          <p:cNvPr id="11" name="TextBox 45">
            <a:extLst>
              <a:ext uri="{FF2B5EF4-FFF2-40B4-BE49-F238E27FC236}">
                <a16:creationId xmlns:a16="http://schemas.microsoft.com/office/drawing/2014/main" id="{FB4B38AF-513E-A9E4-C704-DDEEF7413CFE}"/>
              </a:ext>
            </a:extLst>
          </p:cNvPr>
          <p:cNvSpPr/>
          <p:nvPr/>
        </p:nvSpPr>
        <p:spPr>
          <a:xfrm>
            <a:off x="1292313" y="5415023"/>
            <a:ext cx="6455228" cy="398655"/>
          </a:xfrm>
          <a:prstGeom prst="rect">
            <a:avLst/>
          </a:prstGeom>
          <a:solidFill>
            <a:sysClr val="window" lastClr="FFFFFF"/>
          </a:solidFill>
          <a:ln w="0">
            <a:noFill/>
          </a:ln>
          <a:effectLst/>
        </p:spPr>
        <p:txBody>
          <a:bodyPr wrap="square" lIns="90000" tIns="45000" rIns="90000" bIns="45000" anchor="t">
            <a:spAutoFit/>
          </a:bodyPr>
          <a:lstStyle/>
          <a:p>
            <a:pPr marL="0" marR="0" lvl="0" indent="0" algn="ctr" defTabSz="914400" eaLnBrk="1" fontAlgn="auto" latinLnBrk="0" hangingPunct="1">
              <a:lnSpc>
                <a:spcPct val="100000"/>
              </a:lnSpc>
              <a:spcBef>
                <a:spcPts val="0"/>
              </a:spcBef>
              <a:spcAft>
                <a:spcPts val="0"/>
              </a:spcAft>
              <a:buClrTx/>
              <a:buSzTx/>
              <a:buFontTx/>
              <a:buNone/>
              <a:tabLst>
                <a:tab pos="0" algn="l"/>
              </a:tabLst>
              <a:defRPr/>
            </a:pPr>
            <a:r>
              <a:rPr kumimoji="0" lang="en-US" sz="2000" b="0" i="0" u="none" strike="noStrike" kern="1200" cap="none" spc="-1"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https://</a:t>
            </a:r>
            <a:r>
              <a:rPr kumimoji="0" lang="en-US" sz="2000" b="0" i="0" u="none" strike="noStrike" kern="1200" cap="none" spc="-1" normalizeH="0" baseline="0" noProof="0" dirty="0" err="1">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tinyurl.com</a:t>
            </a:r>
            <a:r>
              <a:rPr kumimoji="0" lang="en-US" sz="2000" b="0" i="0" u="none" strike="noStrike" kern="1200" cap="none" spc="-1"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/shaky-foundations</a:t>
            </a:r>
            <a:endParaRPr kumimoji="0" lang="en-US" sz="1600" b="0" i="0" u="none" strike="noStrike" kern="1200" cap="none" spc="-1"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p:txBody>
      </p:sp>
      <p:sp>
        <p:nvSpPr>
          <p:cNvPr id="12" name="Rounded Rectangular Callout 11">
            <a:extLst>
              <a:ext uri="{FF2B5EF4-FFF2-40B4-BE49-F238E27FC236}">
                <a16:creationId xmlns:a16="http://schemas.microsoft.com/office/drawing/2014/main" id="{522A5E5F-2A9B-381E-70B4-D08253C6EA58}"/>
              </a:ext>
            </a:extLst>
          </p:cNvPr>
          <p:cNvSpPr/>
          <p:nvPr/>
        </p:nvSpPr>
        <p:spPr>
          <a:xfrm>
            <a:off x="5773326" y="1636809"/>
            <a:ext cx="1131971" cy="502249"/>
          </a:xfrm>
          <a:prstGeom prst="wedgeRoundRectCallout">
            <a:avLst>
              <a:gd name="adj1" fmla="val 21542"/>
              <a:gd name="adj2" fmla="val 74549"/>
              <a:gd name="adj3" fmla="val 16667"/>
            </a:avLst>
          </a:prstGeom>
          <a:solidFill>
            <a:srgbClr val="0098DB"/>
          </a:solidFill>
          <a:ln>
            <a:noFill/>
          </a:ln>
          <a:effectLst/>
        </p:spPr>
        <p:txBody>
          <a:bodyPr lIns="0" tIns="0" rIns="0" bIns="0" rtlCol="0" anchor="ctr"/>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“chat” and “summarization”</a:t>
            </a:r>
          </a:p>
        </p:txBody>
      </p:sp>
      <p:sp>
        <p:nvSpPr>
          <p:cNvPr id="13" name="Rounded Rectangular Callout 12">
            <a:extLst>
              <a:ext uri="{FF2B5EF4-FFF2-40B4-BE49-F238E27FC236}">
                <a16:creationId xmlns:a16="http://schemas.microsoft.com/office/drawing/2014/main" id="{E44F8B78-7D45-85F2-B508-08FBFD36D19B}"/>
              </a:ext>
            </a:extLst>
          </p:cNvPr>
          <p:cNvSpPr/>
          <p:nvPr/>
        </p:nvSpPr>
        <p:spPr>
          <a:xfrm>
            <a:off x="5773326" y="4452135"/>
            <a:ext cx="1131971" cy="410438"/>
          </a:xfrm>
          <a:prstGeom prst="wedgeRoundRectCallout">
            <a:avLst>
              <a:gd name="adj1" fmla="val 17668"/>
              <a:gd name="adj2" fmla="val -73108"/>
              <a:gd name="adj3" fmla="val 16667"/>
            </a:avLst>
          </a:prstGeom>
          <a:solidFill>
            <a:srgbClr val="A41F35"/>
          </a:solidFill>
          <a:ln>
            <a:noFill/>
          </a:ln>
          <a:effectLst/>
        </p:spPr>
        <p:txBody>
          <a:bodyPr lIns="0" tIns="0" rIns="0" bIns="0" rtlCol="0" anchor="ctr"/>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Forecast what is going to happen</a:t>
            </a:r>
          </a:p>
        </p:txBody>
      </p:sp>
    </p:spTree>
    <p:extLst>
      <p:ext uri="{BB962C8B-B14F-4D97-AF65-F5344CB8AC3E}">
        <p14:creationId xmlns:p14="http://schemas.microsoft.com/office/powerpoint/2010/main" val="2509304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88036-523D-B2CE-1B6A-D8431A210F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78BED-2403-A337-C254-196748F9FBE1}"/>
              </a:ext>
            </a:extLst>
          </p:cNvPr>
          <p:cNvSpPr>
            <a:spLocks noGrp="1"/>
          </p:cNvSpPr>
          <p:nvPr>
            <p:ph type="title"/>
          </p:nvPr>
        </p:nvSpPr>
        <p:spPr>
          <a:xfrm>
            <a:off x="0" y="0"/>
            <a:ext cx="9144000" cy="1143000"/>
          </a:xfrm>
        </p:spPr>
        <p:txBody>
          <a:bodyPr anchor="ctr">
            <a:normAutofit/>
          </a:bodyPr>
          <a:lstStyle/>
          <a:p>
            <a:pPr algn="ctr"/>
            <a:r>
              <a:rPr lang="en-US" sz="4000" dirty="0">
                <a:solidFill>
                  <a:srgbClr val="000000"/>
                </a:solidFill>
                <a:latin typeface="+mj-lt"/>
                <a:cs typeface="Calibri" panose="020F0502020204030204" pitchFamily="34" charset="0"/>
              </a:rPr>
              <a:t>Remember: </a:t>
            </a:r>
            <a:r>
              <a:rPr lang="en-US" sz="4000">
                <a:solidFill>
                  <a:srgbClr val="000000"/>
                </a:solidFill>
                <a:latin typeface="+mj-lt"/>
                <a:cs typeface="Calibri" panose="020F0502020204030204" pitchFamily="34" charset="0"/>
              </a:rPr>
              <a:t>Verify benefits!</a:t>
            </a:r>
            <a:endParaRPr lang="en-US" sz="4000" dirty="0">
              <a:solidFill>
                <a:srgbClr val="000000"/>
              </a:solidFill>
              <a:latin typeface="+mj-lt"/>
              <a:cs typeface="Calibri" panose="020F0502020204030204" pitchFamily="34" charset="0"/>
            </a:endParaRPr>
          </a:p>
        </p:txBody>
      </p:sp>
      <p:sp>
        <p:nvSpPr>
          <p:cNvPr id="19" name="Freeform 18">
            <a:extLst>
              <a:ext uri="{FF2B5EF4-FFF2-40B4-BE49-F238E27FC236}">
                <a16:creationId xmlns:a16="http://schemas.microsoft.com/office/drawing/2014/main" id="{7F1380F7-E4AF-14E5-C745-A90C67AF445A}"/>
              </a:ext>
            </a:extLst>
          </p:cNvPr>
          <p:cNvSpPr/>
          <p:nvPr/>
        </p:nvSpPr>
        <p:spPr>
          <a:xfrm>
            <a:off x="6102096" y="1858466"/>
            <a:ext cx="2584705" cy="638588"/>
          </a:xfrm>
          <a:custGeom>
            <a:avLst/>
            <a:gdLst>
              <a:gd name="connsiteX0" fmla="*/ 106433 w 638587"/>
              <a:gd name="connsiteY0" fmla="*/ 0 h 2584704"/>
              <a:gd name="connsiteX1" fmla="*/ 532154 w 638587"/>
              <a:gd name="connsiteY1" fmla="*/ 0 h 2584704"/>
              <a:gd name="connsiteX2" fmla="*/ 638587 w 638587"/>
              <a:gd name="connsiteY2" fmla="*/ 106433 h 2584704"/>
              <a:gd name="connsiteX3" fmla="*/ 638587 w 638587"/>
              <a:gd name="connsiteY3" fmla="*/ 2584704 h 2584704"/>
              <a:gd name="connsiteX4" fmla="*/ 638587 w 638587"/>
              <a:gd name="connsiteY4" fmla="*/ 2584704 h 2584704"/>
              <a:gd name="connsiteX5" fmla="*/ 0 w 638587"/>
              <a:gd name="connsiteY5" fmla="*/ 2584704 h 2584704"/>
              <a:gd name="connsiteX6" fmla="*/ 0 w 638587"/>
              <a:gd name="connsiteY6" fmla="*/ 2584704 h 2584704"/>
              <a:gd name="connsiteX7" fmla="*/ 0 w 638587"/>
              <a:gd name="connsiteY7" fmla="*/ 106433 h 2584704"/>
              <a:gd name="connsiteX8" fmla="*/ 106433 w 638587"/>
              <a:gd name="connsiteY8" fmla="*/ 0 h 258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587" h="2584704">
                <a:moveTo>
                  <a:pt x="638587" y="430793"/>
                </a:moveTo>
                <a:lnTo>
                  <a:pt x="638587" y="2153911"/>
                </a:lnTo>
                <a:cubicBezTo>
                  <a:pt x="638587" y="2391829"/>
                  <a:pt x="626814" y="2584702"/>
                  <a:pt x="612291" y="2584702"/>
                </a:cubicBezTo>
                <a:lnTo>
                  <a:pt x="0" y="2584702"/>
                </a:lnTo>
                <a:lnTo>
                  <a:pt x="0" y="2584702"/>
                </a:lnTo>
                <a:lnTo>
                  <a:pt x="0" y="2"/>
                </a:lnTo>
                <a:lnTo>
                  <a:pt x="0" y="2"/>
                </a:lnTo>
                <a:lnTo>
                  <a:pt x="612291" y="2"/>
                </a:lnTo>
                <a:cubicBezTo>
                  <a:pt x="626814" y="2"/>
                  <a:pt x="638587" y="192875"/>
                  <a:pt x="638587" y="430793"/>
                </a:cubicBezTo>
                <a:close/>
              </a:path>
            </a:pathLst>
          </a:custGeom>
          <a:solidFill>
            <a:sysClr val="window" lastClr="FFFFFF">
              <a:lumMod val="95000"/>
              <a:alpha val="90000"/>
            </a:sysClr>
          </a:solidFill>
          <a:ln w="25400" cap="flat" cmpd="sng" algn="ctr">
            <a:solidFill>
              <a:srgbClr val="54284E">
                <a:alpha val="90000"/>
                <a:tint val="40000"/>
                <a:hueOff val="0"/>
                <a:satOff val="0"/>
                <a:lumOff val="0"/>
                <a:alphaOff val="0"/>
              </a:srgbClr>
            </a:solidFill>
            <a:prstDash val="solid"/>
          </a:ln>
          <a:effectLst/>
        </p:spPr>
        <p:txBody>
          <a:bodyPr spcFirstLastPara="0" vert="horz" wrap="square" lIns="45721" tIns="54033" rIns="76893" bIns="54034" numCol="1" spcCol="1270" anchor="ctr" anchorCtr="0">
            <a:noAutofit/>
          </a:bodyPr>
          <a:lstStyle/>
          <a:p>
            <a:pPr marL="0" marR="0" lvl="1" indent="0" defTabSz="533372" eaLnBrk="1" fontAlgn="auto" latinLnBrk="0" hangingPunct="1">
              <a:lnSpc>
                <a:spcPct val="90000"/>
              </a:lnSpc>
              <a:spcBef>
                <a:spcPts val="0"/>
              </a:spcBef>
              <a:spcAft>
                <a:spcPct val="15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Are the inputs relevant to the intended use of the model; what biases, misinformation do the inputs have?</a:t>
            </a:r>
          </a:p>
        </p:txBody>
      </p:sp>
      <p:sp>
        <p:nvSpPr>
          <p:cNvPr id="20" name="Freeform 19">
            <a:extLst>
              <a:ext uri="{FF2B5EF4-FFF2-40B4-BE49-F238E27FC236}">
                <a16:creationId xmlns:a16="http://schemas.microsoft.com/office/drawing/2014/main" id="{B1087EC2-47D5-65E1-E01B-FB6D1876F5AA}"/>
              </a:ext>
            </a:extLst>
          </p:cNvPr>
          <p:cNvSpPr/>
          <p:nvPr/>
        </p:nvSpPr>
        <p:spPr>
          <a:xfrm>
            <a:off x="4648200" y="1778642"/>
            <a:ext cx="1453896" cy="798234"/>
          </a:xfrm>
          <a:custGeom>
            <a:avLst/>
            <a:gdLst>
              <a:gd name="connsiteX0" fmla="*/ 0 w 1453896"/>
              <a:gd name="connsiteY0" fmla="*/ 133042 h 798234"/>
              <a:gd name="connsiteX1" fmla="*/ 133042 w 1453896"/>
              <a:gd name="connsiteY1" fmla="*/ 0 h 798234"/>
              <a:gd name="connsiteX2" fmla="*/ 1320854 w 1453896"/>
              <a:gd name="connsiteY2" fmla="*/ 0 h 798234"/>
              <a:gd name="connsiteX3" fmla="*/ 1453896 w 1453896"/>
              <a:gd name="connsiteY3" fmla="*/ 133042 h 798234"/>
              <a:gd name="connsiteX4" fmla="*/ 1453896 w 1453896"/>
              <a:gd name="connsiteY4" fmla="*/ 665192 h 798234"/>
              <a:gd name="connsiteX5" fmla="*/ 1320854 w 1453896"/>
              <a:gd name="connsiteY5" fmla="*/ 798234 h 798234"/>
              <a:gd name="connsiteX6" fmla="*/ 133042 w 1453896"/>
              <a:gd name="connsiteY6" fmla="*/ 798234 h 798234"/>
              <a:gd name="connsiteX7" fmla="*/ 0 w 1453896"/>
              <a:gd name="connsiteY7" fmla="*/ 665192 h 798234"/>
              <a:gd name="connsiteX8" fmla="*/ 0 w 1453896"/>
              <a:gd name="connsiteY8" fmla="*/ 133042 h 79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96" h="798234">
                <a:moveTo>
                  <a:pt x="0" y="133042"/>
                </a:moveTo>
                <a:cubicBezTo>
                  <a:pt x="0" y="59565"/>
                  <a:pt x="59565" y="0"/>
                  <a:pt x="133042" y="0"/>
                </a:cubicBezTo>
                <a:lnTo>
                  <a:pt x="1320854" y="0"/>
                </a:lnTo>
                <a:cubicBezTo>
                  <a:pt x="1394331" y="0"/>
                  <a:pt x="1453896" y="59565"/>
                  <a:pt x="1453896" y="133042"/>
                </a:cubicBezTo>
                <a:lnTo>
                  <a:pt x="1453896" y="665192"/>
                </a:lnTo>
                <a:cubicBezTo>
                  <a:pt x="1453896" y="738669"/>
                  <a:pt x="1394331" y="798234"/>
                  <a:pt x="1320854" y="798234"/>
                </a:cubicBezTo>
                <a:lnTo>
                  <a:pt x="133042" y="798234"/>
                </a:lnTo>
                <a:cubicBezTo>
                  <a:pt x="59565" y="798234"/>
                  <a:pt x="0" y="738669"/>
                  <a:pt x="0" y="665192"/>
                </a:cubicBezTo>
                <a:lnTo>
                  <a:pt x="0" y="133042"/>
                </a:lnTo>
                <a:close/>
              </a:path>
            </a:pathLst>
          </a:custGeom>
          <a:solidFill>
            <a:srgbClr val="EDAA00"/>
          </a:solidFill>
          <a:ln w="25400" cap="flat" cmpd="sng" algn="ctr">
            <a:solidFill>
              <a:sysClr val="window" lastClr="FFFFFF">
                <a:hueOff val="0"/>
                <a:satOff val="0"/>
                <a:lumOff val="0"/>
                <a:alphaOff val="0"/>
              </a:sysClr>
            </a:solidFill>
            <a:prstDash val="solid"/>
          </a:ln>
          <a:effectLst/>
        </p:spPr>
        <p:txBody>
          <a:bodyPr spcFirstLastPara="0" vert="horz" wrap="square" lIns="80877" tIns="59922" rIns="80877" bIns="59922" numCol="1" spcCol="1270" anchor="ctr" anchorCtr="0">
            <a:noAutofit/>
          </a:bodyPr>
          <a:lstStyle/>
          <a:p>
            <a:pPr marL="0" marR="0" lvl="0" indent="0" defTabSz="488925"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What is the data diet of the foundation model?</a:t>
            </a:r>
          </a:p>
        </p:txBody>
      </p:sp>
      <p:sp>
        <p:nvSpPr>
          <p:cNvPr id="21" name="Freeform 20">
            <a:extLst>
              <a:ext uri="{FF2B5EF4-FFF2-40B4-BE49-F238E27FC236}">
                <a16:creationId xmlns:a16="http://schemas.microsoft.com/office/drawing/2014/main" id="{0EE43A0D-BA4D-6201-9ECF-48FC95A9762E}"/>
              </a:ext>
            </a:extLst>
          </p:cNvPr>
          <p:cNvSpPr/>
          <p:nvPr/>
        </p:nvSpPr>
        <p:spPr>
          <a:xfrm>
            <a:off x="6102096" y="3483413"/>
            <a:ext cx="2584705" cy="638588"/>
          </a:xfrm>
          <a:custGeom>
            <a:avLst/>
            <a:gdLst>
              <a:gd name="connsiteX0" fmla="*/ 106433 w 638587"/>
              <a:gd name="connsiteY0" fmla="*/ 0 h 2584704"/>
              <a:gd name="connsiteX1" fmla="*/ 532154 w 638587"/>
              <a:gd name="connsiteY1" fmla="*/ 0 h 2584704"/>
              <a:gd name="connsiteX2" fmla="*/ 638587 w 638587"/>
              <a:gd name="connsiteY2" fmla="*/ 106433 h 2584704"/>
              <a:gd name="connsiteX3" fmla="*/ 638587 w 638587"/>
              <a:gd name="connsiteY3" fmla="*/ 2584704 h 2584704"/>
              <a:gd name="connsiteX4" fmla="*/ 638587 w 638587"/>
              <a:gd name="connsiteY4" fmla="*/ 2584704 h 2584704"/>
              <a:gd name="connsiteX5" fmla="*/ 0 w 638587"/>
              <a:gd name="connsiteY5" fmla="*/ 2584704 h 2584704"/>
              <a:gd name="connsiteX6" fmla="*/ 0 w 638587"/>
              <a:gd name="connsiteY6" fmla="*/ 2584704 h 2584704"/>
              <a:gd name="connsiteX7" fmla="*/ 0 w 638587"/>
              <a:gd name="connsiteY7" fmla="*/ 106433 h 2584704"/>
              <a:gd name="connsiteX8" fmla="*/ 106433 w 638587"/>
              <a:gd name="connsiteY8" fmla="*/ 0 h 258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587" h="2584704">
                <a:moveTo>
                  <a:pt x="638587" y="430793"/>
                </a:moveTo>
                <a:lnTo>
                  <a:pt x="638587" y="2153911"/>
                </a:lnTo>
                <a:cubicBezTo>
                  <a:pt x="638587" y="2391829"/>
                  <a:pt x="626814" y="2584702"/>
                  <a:pt x="612291" y="2584702"/>
                </a:cubicBezTo>
                <a:lnTo>
                  <a:pt x="0" y="2584702"/>
                </a:lnTo>
                <a:lnTo>
                  <a:pt x="0" y="2584702"/>
                </a:lnTo>
                <a:lnTo>
                  <a:pt x="0" y="2"/>
                </a:lnTo>
                <a:lnTo>
                  <a:pt x="0" y="2"/>
                </a:lnTo>
                <a:lnTo>
                  <a:pt x="612291" y="2"/>
                </a:lnTo>
                <a:cubicBezTo>
                  <a:pt x="626814" y="2"/>
                  <a:pt x="638587" y="192875"/>
                  <a:pt x="638587" y="430793"/>
                </a:cubicBezTo>
                <a:close/>
              </a:path>
            </a:pathLst>
          </a:custGeom>
          <a:solidFill>
            <a:sysClr val="window" lastClr="FFFFFF">
              <a:lumMod val="95000"/>
              <a:alpha val="90000"/>
            </a:sysClr>
          </a:solidFill>
          <a:ln w="25400" cap="flat" cmpd="sng" algn="ctr">
            <a:solidFill>
              <a:srgbClr val="54284E">
                <a:alpha val="90000"/>
                <a:tint val="40000"/>
                <a:hueOff val="0"/>
                <a:satOff val="0"/>
                <a:lumOff val="0"/>
                <a:alphaOff val="0"/>
              </a:srgbClr>
            </a:solidFill>
            <a:prstDash val="solid"/>
          </a:ln>
          <a:effectLst/>
        </p:spPr>
        <p:txBody>
          <a:bodyPr spcFirstLastPara="0" vert="horz" wrap="square" lIns="45721" tIns="54033" rIns="76893" bIns="54034" numCol="1" spcCol="1270" anchor="ctr" anchorCtr="0">
            <a:noAutofit/>
          </a:bodyPr>
          <a:lstStyle/>
          <a:p>
            <a:pPr marL="0" marR="0" lvl="1" indent="0" defTabSz="533372" eaLnBrk="1" fontAlgn="auto" latinLnBrk="0" hangingPunct="1">
              <a:lnSpc>
                <a:spcPct val="90000"/>
              </a:lnSpc>
              <a:spcBef>
                <a:spcPts val="0"/>
              </a:spcBef>
              <a:spcAft>
                <a:spcPct val="15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Are the evaluations performed relevant for the intended use of the model?</a:t>
            </a:r>
          </a:p>
        </p:txBody>
      </p:sp>
      <p:sp>
        <p:nvSpPr>
          <p:cNvPr id="22" name="Freeform 21">
            <a:extLst>
              <a:ext uri="{FF2B5EF4-FFF2-40B4-BE49-F238E27FC236}">
                <a16:creationId xmlns:a16="http://schemas.microsoft.com/office/drawing/2014/main" id="{8AEED9C6-53E9-C0A9-7E9A-05116190F437}"/>
              </a:ext>
            </a:extLst>
          </p:cNvPr>
          <p:cNvSpPr/>
          <p:nvPr/>
        </p:nvSpPr>
        <p:spPr>
          <a:xfrm>
            <a:off x="4648200" y="3403589"/>
            <a:ext cx="1453896" cy="798234"/>
          </a:xfrm>
          <a:custGeom>
            <a:avLst/>
            <a:gdLst>
              <a:gd name="connsiteX0" fmla="*/ 0 w 1453896"/>
              <a:gd name="connsiteY0" fmla="*/ 133042 h 798234"/>
              <a:gd name="connsiteX1" fmla="*/ 133042 w 1453896"/>
              <a:gd name="connsiteY1" fmla="*/ 0 h 798234"/>
              <a:gd name="connsiteX2" fmla="*/ 1320854 w 1453896"/>
              <a:gd name="connsiteY2" fmla="*/ 0 h 798234"/>
              <a:gd name="connsiteX3" fmla="*/ 1453896 w 1453896"/>
              <a:gd name="connsiteY3" fmla="*/ 133042 h 798234"/>
              <a:gd name="connsiteX4" fmla="*/ 1453896 w 1453896"/>
              <a:gd name="connsiteY4" fmla="*/ 665192 h 798234"/>
              <a:gd name="connsiteX5" fmla="*/ 1320854 w 1453896"/>
              <a:gd name="connsiteY5" fmla="*/ 798234 h 798234"/>
              <a:gd name="connsiteX6" fmla="*/ 133042 w 1453896"/>
              <a:gd name="connsiteY6" fmla="*/ 798234 h 798234"/>
              <a:gd name="connsiteX7" fmla="*/ 0 w 1453896"/>
              <a:gd name="connsiteY7" fmla="*/ 665192 h 798234"/>
              <a:gd name="connsiteX8" fmla="*/ 0 w 1453896"/>
              <a:gd name="connsiteY8" fmla="*/ 133042 h 79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96" h="798234">
                <a:moveTo>
                  <a:pt x="0" y="133042"/>
                </a:moveTo>
                <a:cubicBezTo>
                  <a:pt x="0" y="59565"/>
                  <a:pt x="59565" y="0"/>
                  <a:pt x="133042" y="0"/>
                </a:cubicBezTo>
                <a:lnTo>
                  <a:pt x="1320854" y="0"/>
                </a:lnTo>
                <a:cubicBezTo>
                  <a:pt x="1394331" y="0"/>
                  <a:pt x="1453896" y="59565"/>
                  <a:pt x="1453896" y="133042"/>
                </a:cubicBezTo>
                <a:lnTo>
                  <a:pt x="1453896" y="665192"/>
                </a:lnTo>
                <a:cubicBezTo>
                  <a:pt x="1453896" y="738669"/>
                  <a:pt x="1394331" y="798234"/>
                  <a:pt x="1320854" y="798234"/>
                </a:cubicBezTo>
                <a:lnTo>
                  <a:pt x="133042" y="798234"/>
                </a:lnTo>
                <a:cubicBezTo>
                  <a:pt x="59565" y="798234"/>
                  <a:pt x="0" y="738669"/>
                  <a:pt x="0" y="665192"/>
                </a:cubicBezTo>
                <a:lnTo>
                  <a:pt x="0" y="133042"/>
                </a:lnTo>
                <a:close/>
              </a:path>
            </a:pathLst>
          </a:custGeom>
          <a:solidFill>
            <a:srgbClr val="54284E"/>
          </a:solidFill>
          <a:ln w="25400" cap="flat" cmpd="sng" algn="ctr">
            <a:solidFill>
              <a:sysClr val="window" lastClr="FFFFFF">
                <a:hueOff val="0"/>
                <a:satOff val="0"/>
                <a:lumOff val="0"/>
                <a:alphaOff val="0"/>
              </a:sysClr>
            </a:solidFill>
            <a:prstDash val="solid"/>
          </a:ln>
          <a:effectLst/>
        </p:spPr>
        <p:txBody>
          <a:bodyPr spcFirstLastPara="0" vert="horz" wrap="square" lIns="80877" tIns="59922" rIns="80877" bIns="59922" numCol="1" spcCol="1270" anchor="ctr" anchorCtr="0">
            <a:noAutofit/>
          </a:bodyPr>
          <a:lstStyle/>
          <a:p>
            <a:pPr marL="0" marR="0" lvl="0" indent="0" defTabSz="488925"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How and for what tasks is the foundation model evaluated?</a:t>
            </a:r>
          </a:p>
        </p:txBody>
      </p:sp>
      <p:sp>
        <p:nvSpPr>
          <p:cNvPr id="23" name="Freeform 22">
            <a:extLst>
              <a:ext uri="{FF2B5EF4-FFF2-40B4-BE49-F238E27FC236}">
                <a16:creationId xmlns:a16="http://schemas.microsoft.com/office/drawing/2014/main" id="{68AF0949-8C7A-7533-74FF-A4266AC5DCDC}"/>
              </a:ext>
            </a:extLst>
          </p:cNvPr>
          <p:cNvSpPr/>
          <p:nvPr/>
        </p:nvSpPr>
        <p:spPr>
          <a:xfrm>
            <a:off x="6102096" y="4299257"/>
            <a:ext cx="2584705" cy="638588"/>
          </a:xfrm>
          <a:custGeom>
            <a:avLst/>
            <a:gdLst>
              <a:gd name="connsiteX0" fmla="*/ 106433 w 638587"/>
              <a:gd name="connsiteY0" fmla="*/ 0 h 2584704"/>
              <a:gd name="connsiteX1" fmla="*/ 532154 w 638587"/>
              <a:gd name="connsiteY1" fmla="*/ 0 h 2584704"/>
              <a:gd name="connsiteX2" fmla="*/ 638587 w 638587"/>
              <a:gd name="connsiteY2" fmla="*/ 106433 h 2584704"/>
              <a:gd name="connsiteX3" fmla="*/ 638587 w 638587"/>
              <a:gd name="connsiteY3" fmla="*/ 2584704 h 2584704"/>
              <a:gd name="connsiteX4" fmla="*/ 638587 w 638587"/>
              <a:gd name="connsiteY4" fmla="*/ 2584704 h 2584704"/>
              <a:gd name="connsiteX5" fmla="*/ 0 w 638587"/>
              <a:gd name="connsiteY5" fmla="*/ 2584704 h 2584704"/>
              <a:gd name="connsiteX6" fmla="*/ 0 w 638587"/>
              <a:gd name="connsiteY6" fmla="*/ 2584704 h 2584704"/>
              <a:gd name="connsiteX7" fmla="*/ 0 w 638587"/>
              <a:gd name="connsiteY7" fmla="*/ 106433 h 2584704"/>
              <a:gd name="connsiteX8" fmla="*/ 106433 w 638587"/>
              <a:gd name="connsiteY8" fmla="*/ 0 h 258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587" h="2584704">
                <a:moveTo>
                  <a:pt x="638587" y="430793"/>
                </a:moveTo>
                <a:lnTo>
                  <a:pt x="638587" y="2153911"/>
                </a:lnTo>
                <a:cubicBezTo>
                  <a:pt x="638587" y="2391829"/>
                  <a:pt x="626814" y="2584702"/>
                  <a:pt x="612291" y="2584702"/>
                </a:cubicBezTo>
                <a:lnTo>
                  <a:pt x="0" y="2584702"/>
                </a:lnTo>
                <a:lnTo>
                  <a:pt x="0" y="2584702"/>
                </a:lnTo>
                <a:lnTo>
                  <a:pt x="0" y="2"/>
                </a:lnTo>
                <a:lnTo>
                  <a:pt x="0" y="2"/>
                </a:lnTo>
                <a:lnTo>
                  <a:pt x="612291" y="2"/>
                </a:lnTo>
                <a:cubicBezTo>
                  <a:pt x="626814" y="2"/>
                  <a:pt x="638587" y="192875"/>
                  <a:pt x="638587" y="430793"/>
                </a:cubicBezTo>
                <a:close/>
              </a:path>
            </a:pathLst>
          </a:custGeom>
          <a:solidFill>
            <a:sysClr val="window" lastClr="FFFFFF">
              <a:lumMod val="95000"/>
              <a:alpha val="90000"/>
            </a:sysClr>
          </a:solidFill>
          <a:ln w="25400" cap="flat" cmpd="sng" algn="ctr">
            <a:solidFill>
              <a:srgbClr val="54284E">
                <a:alpha val="90000"/>
                <a:tint val="40000"/>
                <a:hueOff val="0"/>
                <a:satOff val="0"/>
                <a:lumOff val="0"/>
                <a:alphaOff val="0"/>
              </a:srgbClr>
            </a:solidFill>
            <a:prstDash val="solid"/>
          </a:ln>
          <a:effectLst/>
        </p:spPr>
        <p:txBody>
          <a:bodyPr spcFirstLastPara="0" vert="horz" wrap="square" lIns="45721" tIns="54034" rIns="76893" bIns="54033" numCol="1" spcCol="1270" anchor="ctr" anchorCtr="0">
            <a:noAutofit/>
          </a:bodyPr>
          <a:lstStyle/>
          <a:p>
            <a:pPr marL="0" marR="0" lvl="1" indent="0" defTabSz="533372" eaLnBrk="1" fontAlgn="auto" latinLnBrk="0" hangingPunct="1">
              <a:lnSpc>
                <a:spcPct val="90000"/>
              </a:lnSpc>
              <a:spcBef>
                <a:spcPts val="0"/>
              </a:spcBef>
              <a:spcAft>
                <a:spcPct val="15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What evaluations can we do to confirm the possible benefits and value propositions?</a:t>
            </a:r>
          </a:p>
        </p:txBody>
      </p:sp>
      <p:sp>
        <p:nvSpPr>
          <p:cNvPr id="24" name="Freeform 23">
            <a:extLst>
              <a:ext uri="{FF2B5EF4-FFF2-40B4-BE49-F238E27FC236}">
                <a16:creationId xmlns:a16="http://schemas.microsoft.com/office/drawing/2014/main" id="{C6621B70-A636-276A-B7CB-2BCE0EBC74D9}"/>
              </a:ext>
            </a:extLst>
          </p:cNvPr>
          <p:cNvSpPr/>
          <p:nvPr/>
        </p:nvSpPr>
        <p:spPr>
          <a:xfrm>
            <a:off x="4648200" y="4219433"/>
            <a:ext cx="1453896" cy="798234"/>
          </a:xfrm>
          <a:custGeom>
            <a:avLst/>
            <a:gdLst>
              <a:gd name="connsiteX0" fmla="*/ 0 w 1453896"/>
              <a:gd name="connsiteY0" fmla="*/ 133042 h 798234"/>
              <a:gd name="connsiteX1" fmla="*/ 133042 w 1453896"/>
              <a:gd name="connsiteY1" fmla="*/ 0 h 798234"/>
              <a:gd name="connsiteX2" fmla="*/ 1320854 w 1453896"/>
              <a:gd name="connsiteY2" fmla="*/ 0 h 798234"/>
              <a:gd name="connsiteX3" fmla="*/ 1453896 w 1453896"/>
              <a:gd name="connsiteY3" fmla="*/ 133042 h 798234"/>
              <a:gd name="connsiteX4" fmla="*/ 1453896 w 1453896"/>
              <a:gd name="connsiteY4" fmla="*/ 665192 h 798234"/>
              <a:gd name="connsiteX5" fmla="*/ 1320854 w 1453896"/>
              <a:gd name="connsiteY5" fmla="*/ 798234 h 798234"/>
              <a:gd name="connsiteX6" fmla="*/ 133042 w 1453896"/>
              <a:gd name="connsiteY6" fmla="*/ 798234 h 798234"/>
              <a:gd name="connsiteX7" fmla="*/ 0 w 1453896"/>
              <a:gd name="connsiteY7" fmla="*/ 665192 h 798234"/>
              <a:gd name="connsiteX8" fmla="*/ 0 w 1453896"/>
              <a:gd name="connsiteY8" fmla="*/ 133042 h 79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96" h="798234">
                <a:moveTo>
                  <a:pt x="0" y="133042"/>
                </a:moveTo>
                <a:cubicBezTo>
                  <a:pt x="0" y="59565"/>
                  <a:pt x="59565" y="0"/>
                  <a:pt x="133042" y="0"/>
                </a:cubicBezTo>
                <a:lnTo>
                  <a:pt x="1320854" y="0"/>
                </a:lnTo>
                <a:cubicBezTo>
                  <a:pt x="1394331" y="0"/>
                  <a:pt x="1453896" y="59565"/>
                  <a:pt x="1453896" y="133042"/>
                </a:cubicBezTo>
                <a:lnTo>
                  <a:pt x="1453896" y="665192"/>
                </a:lnTo>
                <a:cubicBezTo>
                  <a:pt x="1453896" y="738669"/>
                  <a:pt x="1394331" y="798234"/>
                  <a:pt x="1320854" y="798234"/>
                </a:cubicBezTo>
                <a:lnTo>
                  <a:pt x="133042" y="798234"/>
                </a:lnTo>
                <a:cubicBezTo>
                  <a:pt x="59565" y="798234"/>
                  <a:pt x="0" y="738669"/>
                  <a:pt x="0" y="665192"/>
                </a:cubicBezTo>
                <a:lnTo>
                  <a:pt x="0" y="133042"/>
                </a:lnTo>
                <a:close/>
              </a:path>
            </a:pathLst>
          </a:custGeom>
          <a:solidFill>
            <a:srgbClr val="54284E"/>
          </a:solidFill>
          <a:ln w="25400" cap="flat" cmpd="sng" algn="ctr">
            <a:solidFill>
              <a:sysClr val="window" lastClr="FFFFFF">
                <a:hueOff val="0"/>
                <a:satOff val="0"/>
                <a:lumOff val="0"/>
                <a:alphaOff val="0"/>
              </a:sysClr>
            </a:solidFill>
            <a:prstDash val="solid"/>
          </a:ln>
          <a:effectLst/>
        </p:spPr>
        <p:txBody>
          <a:bodyPr spcFirstLastPara="0" vert="horz" wrap="square" lIns="80877" tIns="59922" rIns="80877" bIns="59922" numCol="1" spcCol="1270" anchor="ctr" anchorCtr="0">
            <a:noAutofit/>
          </a:bodyPr>
          <a:lstStyle/>
          <a:p>
            <a:pPr marL="0" marR="0" lvl="0" indent="0" defTabSz="488925"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What do the evaluation tasks tell us about the value proposition?</a:t>
            </a:r>
          </a:p>
        </p:txBody>
      </p:sp>
      <p:sp>
        <p:nvSpPr>
          <p:cNvPr id="25" name="Freeform 24">
            <a:extLst>
              <a:ext uri="{FF2B5EF4-FFF2-40B4-BE49-F238E27FC236}">
                <a16:creationId xmlns:a16="http://schemas.microsoft.com/office/drawing/2014/main" id="{5E5F76BD-BECF-6A1D-C51D-0A03D2229B21}"/>
              </a:ext>
            </a:extLst>
          </p:cNvPr>
          <p:cNvSpPr/>
          <p:nvPr/>
        </p:nvSpPr>
        <p:spPr>
          <a:xfrm>
            <a:off x="6102096" y="5115101"/>
            <a:ext cx="2584705" cy="638588"/>
          </a:xfrm>
          <a:custGeom>
            <a:avLst/>
            <a:gdLst>
              <a:gd name="connsiteX0" fmla="*/ 106433 w 638587"/>
              <a:gd name="connsiteY0" fmla="*/ 0 h 2584704"/>
              <a:gd name="connsiteX1" fmla="*/ 532154 w 638587"/>
              <a:gd name="connsiteY1" fmla="*/ 0 h 2584704"/>
              <a:gd name="connsiteX2" fmla="*/ 638587 w 638587"/>
              <a:gd name="connsiteY2" fmla="*/ 106433 h 2584704"/>
              <a:gd name="connsiteX3" fmla="*/ 638587 w 638587"/>
              <a:gd name="connsiteY3" fmla="*/ 2584704 h 2584704"/>
              <a:gd name="connsiteX4" fmla="*/ 638587 w 638587"/>
              <a:gd name="connsiteY4" fmla="*/ 2584704 h 2584704"/>
              <a:gd name="connsiteX5" fmla="*/ 0 w 638587"/>
              <a:gd name="connsiteY5" fmla="*/ 2584704 h 2584704"/>
              <a:gd name="connsiteX6" fmla="*/ 0 w 638587"/>
              <a:gd name="connsiteY6" fmla="*/ 2584704 h 2584704"/>
              <a:gd name="connsiteX7" fmla="*/ 0 w 638587"/>
              <a:gd name="connsiteY7" fmla="*/ 106433 h 2584704"/>
              <a:gd name="connsiteX8" fmla="*/ 106433 w 638587"/>
              <a:gd name="connsiteY8" fmla="*/ 0 h 258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587" h="2584704">
                <a:moveTo>
                  <a:pt x="638587" y="430793"/>
                </a:moveTo>
                <a:lnTo>
                  <a:pt x="638587" y="2153911"/>
                </a:lnTo>
                <a:cubicBezTo>
                  <a:pt x="638587" y="2391829"/>
                  <a:pt x="626814" y="2584702"/>
                  <a:pt x="612291" y="2584702"/>
                </a:cubicBezTo>
                <a:lnTo>
                  <a:pt x="0" y="2584702"/>
                </a:lnTo>
                <a:lnTo>
                  <a:pt x="0" y="2584702"/>
                </a:lnTo>
                <a:lnTo>
                  <a:pt x="0" y="2"/>
                </a:lnTo>
                <a:lnTo>
                  <a:pt x="0" y="2"/>
                </a:lnTo>
                <a:lnTo>
                  <a:pt x="612291" y="2"/>
                </a:lnTo>
                <a:cubicBezTo>
                  <a:pt x="626814" y="2"/>
                  <a:pt x="638587" y="192875"/>
                  <a:pt x="638587" y="430793"/>
                </a:cubicBezTo>
                <a:close/>
              </a:path>
            </a:pathLst>
          </a:custGeom>
          <a:solidFill>
            <a:sysClr val="window" lastClr="FFFFFF">
              <a:lumMod val="95000"/>
              <a:alpha val="90000"/>
            </a:sysClr>
          </a:solidFill>
          <a:ln w="25400" cap="flat" cmpd="sng" algn="ctr">
            <a:solidFill>
              <a:srgbClr val="54284E">
                <a:alpha val="90000"/>
                <a:tint val="40000"/>
                <a:hueOff val="0"/>
                <a:satOff val="0"/>
                <a:lumOff val="0"/>
                <a:alphaOff val="0"/>
              </a:srgbClr>
            </a:solidFill>
            <a:prstDash val="solid"/>
          </a:ln>
          <a:effectLst/>
        </p:spPr>
        <p:txBody>
          <a:bodyPr spcFirstLastPara="0" vert="horz" wrap="square" lIns="45721" tIns="54034" rIns="76893" bIns="54033" numCol="1" spcCol="1270" anchor="ctr" anchorCtr="0">
            <a:noAutofit/>
          </a:bodyPr>
          <a:lstStyle/>
          <a:p>
            <a:pPr marL="0" marR="0" lvl="1" indent="0" defTabSz="533372" eaLnBrk="1" fontAlgn="auto" latinLnBrk="0" hangingPunct="1">
              <a:lnSpc>
                <a:spcPct val="90000"/>
              </a:lnSpc>
              <a:spcBef>
                <a:spcPts val="0"/>
              </a:spcBef>
              <a:spcAft>
                <a:spcPct val="15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For a generative task, "hallucinations" are bound to happen. Plan on handling them!</a:t>
            </a:r>
          </a:p>
        </p:txBody>
      </p:sp>
      <p:sp>
        <p:nvSpPr>
          <p:cNvPr id="26" name="Freeform 25">
            <a:extLst>
              <a:ext uri="{FF2B5EF4-FFF2-40B4-BE49-F238E27FC236}">
                <a16:creationId xmlns:a16="http://schemas.microsoft.com/office/drawing/2014/main" id="{A3F79A03-9F73-0615-5A3A-B9BE4AE9EADF}"/>
              </a:ext>
            </a:extLst>
          </p:cNvPr>
          <p:cNvSpPr/>
          <p:nvPr/>
        </p:nvSpPr>
        <p:spPr>
          <a:xfrm>
            <a:off x="4648200" y="5035277"/>
            <a:ext cx="1453896" cy="798234"/>
          </a:xfrm>
          <a:custGeom>
            <a:avLst/>
            <a:gdLst>
              <a:gd name="connsiteX0" fmla="*/ 0 w 1453896"/>
              <a:gd name="connsiteY0" fmla="*/ 133042 h 798234"/>
              <a:gd name="connsiteX1" fmla="*/ 133042 w 1453896"/>
              <a:gd name="connsiteY1" fmla="*/ 0 h 798234"/>
              <a:gd name="connsiteX2" fmla="*/ 1320854 w 1453896"/>
              <a:gd name="connsiteY2" fmla="*/ 0 h 798234"/>
              <a:gd name="connsiteX3" fmla="*/ 1453896 w 1453896"/>
              <a:gd name="connsiteY3" fmla="*/ 133042 h 798234"/>
              <a:gd name="connsiteX4" fmla="*/ 1453896 w 1453896"/>
              <a:gd name="connsiteY4" fmla="*/ 665192 h 798234"/>
              <a:gd name="connsiteX5" fmla="*/ 1320854 w 1453896"/>
              <a:gd name="connsiteY5" fmla="*/ 798234 h 798234"/>
              <a:gd name="connsiteX6" fmla="*/ 133042 w 1453896"/>
              <a:gd name="connsiteY6" fmla="*/ 798234 h 798234"/>
              <a:gd name="connsiteX7" fmla="*/ 0 w 1453896"/>
              <a:gd name="connsiteY7" fmla="*/ 665192 h 798234"/>
              <a:gd name="connsiteX8" fmla="*/ 0 w 1453896"/>
              <a:gd name="connsiteY8" fmla="*/ 133042 h 79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96" h="798234">
                <a:moveTo>
                  <a:pt x="0" y="133042"/>
                </a:moveTo>
                <a:cubicBezTo>
                  <a:pt x="0" y="59565"/>
                  <a:pt x="59565" y="0"/>
                  <a:pt x="133042" y="0"/>
                </a:cubicBezTo>
                <a:lnTo>
                  <a:pt x="1320854" y="0"/>
                </a:lnTo>
                <a:cubicBezTo>
                  <a:pt x="1394331" y="0"/>
                  <a:pt x="1453896" y="59565"/>
                  <a:pt x="1453896" y="133042"/>
                </a:cubicBezTo>
                <a:lnTo>
                  <a:pt x="1453896" y="665192"/>
                </a:lnTo>
                <a:cubicBezTo>
                  <a:pt x="1453896" y="738669"/>
                  <a:pt x="1394331" y="798234"/>
                  <a:pt x="1320854" y="798234"/>
                </a:cubicBezTo>
                <a:lnTo>
                  <a:pt x="133042" y="798234"/>
                </a:lnTo>
                <a:cubicBezTo>
                  <a:pt x="59565" y="798234"/>
                  <a:pt x="0" y="738669"/>
                  <a:pt x="0" y="665192"/>
                </a:cubicBezTo>
                <a:lnTo>
                  <a:pt x="0" y="133042"/>
                </a:lnTo>
                <a:close/>
              </a:path>
            </a:pathLst>
          </a:custGeom>
          <a:solidFill>
            <a:srgbClr val="1D978E"/>
          </a:solidFill>
          <a:ln w="25400" cap="flat" cmpd="sng" algn="ctr">
            <a:solidFill>
              <a:sysClr val="window" lastClr="FFFFFF">
                <a:hueOff val="0"/>
                <a:satOff val="0"/>
                <a:lumOff val="0"/>
                <a:alphaOff val="0"/>
              </a:sysClr>
            </a:solidFill>
            <a:prstDash val="solid"/>
          </a:ln>
          <a:effectLst/>
        </p:spPr>
        <p:txBody>
          <a:bodyPr spcFirstLastPara="0" vert="horz" wrap="square" lIns="80877" tIns="59922" rIns="80877" bIns="59922" numCol="1" spcCol="1270" anchor="ctr" anchorCtr="0">
            <a:noAutofit/>
          </a:bodyPr>
          <a:lstStyle/>
          <a:p>
            <a:pPr marL="0" marR="0" lvl="0" indent="0" defTabSz="488925"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How will you spot and rectify factual errors in the deployed system?</a:t>
            </a:r>
          </a:p>
        </p:txBody>
      </p:sp>
      <p:sp>
        <p:nvSpPr>
          <p:cNvPr id="27" name="Freeform 26">
            <a:extLst>
              <a:ext uri="{FF2B5EF4-FFF2-40B4-BE49-F238E27FC236}">
                <a16:creationId xmlns:a16="http://schemas.microsoft.com/office/drawing/2014/main" id="{D64B8D83-D337-0F61-B6A4-B4C42F5A3BE8}"/>
              </a:ext>
            </a:extLst>
          </p:cNvPr>
          <p:cNvSpPr/>
          <p:nvPr/>
        </p:nvSpPr>
        <p:spPr>
          <a:xfrm>
            <a:off x="6102096" y="2668785"/>
            <a:ext cx="2584705" cy="638588"/>
          </a:xfrm>
          <a:custGeom>
            <a:avLst/>
            <a:gdLst>
              <a:gd name="connsiteX0" fmla="*/ 106433 w 638587"/>
              <a:gd name="connsiteY0" fmla="*/ 0 h 2584704"/>
              <a:gd name="connsiteX1" fmla="*/ 532154 w 638587"/>
              <a:gd name="connsiteY1" fmla="*/ 0 h 2584704"/>
              <a:gd name="connsiteX2" fmla="*/ 638587 w 638587"/>
              <a:gd name="connsiteY2" fmla="*/ 106433 h 2584704"/>
              <a:gd name="connsiteX3" fmla="*/ 638587 w 638587"/>
              <a:gd name="connsiteY3" fmla="*/ 2584704 h 2584704"/>
              <a:gd name="connsiteX4" fmla="*/ 638587 w 638587"/>
              <a:gd name="connsiteY4" fmla="*/ 2584704 h 2584704"/>
              <a:gd name="connsiteX5" fmla="*/ 0 w 638587"/>
              <a:gd name="connsiteY5" fmla="*/ 2584704 h 2584704"/>
              <a:gd name="connsiteX6" fmla="*/ 0 w 638587"/>
              <a:gd name="connsiteY6" fmla="*/ 2584704 h 2584704"/>
              <a:gd name="connsiteX7" fmla="*/ 0 w 638587"/>
              <a:gd name="connsiteY7" fmla="*/ 106433 h 2584704"/>
              <a:gd name="connsiteX8" fmla="*/ 106433 w 638587"/>
              <a:gd name="connsiteY8" fmla="*/ 0 h 258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587" h="2584704">
                <a:moveTo>
                  <a:pt x="638587" y="430793"/>
                </a:moveTo>
                <a:lnTo>
                  <a:pt x="638587" y="2153911"/>
                </a:lnTo>
                <a:cubicBezTo>
                  <a:pt x="638587" y="2391829"/>
                  <a:pt x="626814" y="2584702"/>
                  <a:pt x="612291" y="2584702"/>
                </a:cubicBezTo>
                <a:lnTo>
                  <a:pt x="0" y="2584702"/>
                </a:lnTo>
                <a:lnTo>
                  <a:pt x="0" y="2584702"/>
                </a:lnTo>
                <a:lnTo>
                  <a:pt x="0" y="2"/>
                </a:lnTo>
                <a:lnTo>
                  <a:pt x="0" y="2"/>
                </a:lnTo>
                <a:lnTo>
                  <a:pt x="612291" y="2"/>
                </a:lnTo>
                <a:cubicBezTo>
                  <a:pt x="626814" y="2"/>
                  <a:pt x="638587" y="192875"/>
                  <a:pt x="638587" y="430793"/>
                </a:cubicBezTo>
                <a:close/>
              </a:path>
            </a:pathLst>
          </a:custGeom>
          <a:solidFill>
            <a:sysClr val="window" lastClr="FFFFFF">
              <a:lumMod val="95000"/>
              <a:alpha val="90000"/>
            </a:sysClr>
          </a:solidFill>
          <a:ln w="25400" cap="flat" cmpd="sng" algn="ctr">
            <a:solidFill>
              <a:srgbClr val="54284E">
                <a:alpha val="90000"/>
                <a:tint val="40000"/>
                <a:hueOff val="0"/>
                <a:satOff val="0"/>
                <a:lumOff val="0"/>
                <a:alphaOff val="0"/>
              </a:srgbClr>
            </a:solidFill>
            <a:prstDash val="solid"/>
          </a:ln>
          <a:effectLst/>
        </p:spPr>
        <p:txBody>
          <a:bodyPr spcFirstLastPara="0" vert="horz" wrap="square" lIns="45721" tIns="54033" rIns="76893" bIns="54034" numCol="1" spcCol="1270" anchor="ctr" anchorCtr="0">
            <a:noAutofit/>
          </a:bodyPr>
          <a:lstStyle/>
          <a:p>
            <a:pPr marL="0" marR="0" lvl="1" indent="0" defTabSz="533372" eaLnBrk="1" fontAlgn="auto" latinLnBrk="0" hangingPunct="1">
              <a:lnSpc>
                <a:spcPct val="90000"/>
              </a:lnSpc>
              <a:spcBef>
                <a:spcPts val="0"/>
              </a:spcBef>
              <a:spcAft>
                <a:spcPct val="15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Are the assumptions during pre-training compatible with your end use-case? </a:t>
            </a:r>
          </a:p>
        </p:txBody>
      </p:sp>
      <p:sp>
        <p:nvSpPr>
          <p:cNvPr id="28" name="Freeform 27">
            <a:extLst>
              <a:ext uri="{FF2B5EF4-FFF2-40B4-BE49-F238E27FC236}">
                <a16:creationId xmlns:a16="http://schemas.microsoft.com/office/drawing/2014/main" id="{A5491BF6-86A9-DD80-F36E-5D9E8875E765}"/>
              </a:ext>
            </a:extLst>
          </p:cNvPr>
          <p:cNvSpPr/>
          <p:nvPr/>
        </p:nvSpPr>
        <p:spPr>
          <a:xfrm>
            <a:off x="4648200" y="2588961"/>
            <a:ext cx="1453896" cy="798234"/>
          </a:xfrm>
          <a:custGeom>
            <a:avLst/>
            <a:gdLst>
              <a:gd name="connsiteX0" fmla="*/ 0 w 1453896"/>
              <a:gd name="connsiteY0" fmla="*/ 133042 h 798234"/>
              <a:gd name="connsiteX1" fmla="*/ 133042 w 1453896"/>
              <a:gd name="connsiteY1" fmla="*/ 0 h 798234"/>
              <a:gd name="connsiteX2" fmla="*/ 1320854 w 1453896"/>
              <a:gd name="connsiteY2" fmla="*/ 0 h 798234"/>
              <a:gd name="connsiteX3" fmla="*/ 1453896 w 1453896"/>
              <a:gd name="connsiteY3" fmla="*/ 133042 h 798234"/>
              <a:gd name="connsiteX4" fmla="*/ 1453896 w 1453896"/>
              <a:gd name="connsiteY4" fmla="*/ 665192 h 798234"/>
              <a:gd name="connsiteX5" fmla="*/ 1320854 w 1453896"/>
              <a:gd name="connsiteY5" fmla="*/ 798234 h 798234"/>
              <a:gd name="connsiteX6" fmla="*/ 133042 w 1453896"/>
              <a:gd name="connsiteY6" fmla="*/ 798234 h 798234"/>
              <a:gd name="connsiteX7" fmla="*/ 0 w 1453896"/>
              <a:gd name="connsiteY7" fmla="*/ 665192 h 798234"/>
              <a:gd name="connsiteX8" fmla="*/ 0 w 1453896"/>
              <a:gd name="connsiteY8" fmla="*/ 133042 h 79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96" h="798234">
                <a:moveTo>
                  <a:pt x="0" y="133042"/>
                </a:moveTo>
                <a:cubicBezTo>
                  <a:pt x="0" y="59565"/>
                  <a:pt x="59565" y="0"/>
                  <a:pt x="133042" y="0"/>
                </a:cubicBezTo>
                <a:lnTo>
                  <a:pt x="1320854" y="0"/>
                </a:lnTo>
                <a:cubicBezTo>
                  <a:pt x="1394331" y="0"/>
                  <a:pt x="1453896" y="59565"/>
                  <a:pt x="1453896" y="133042"/>
                </a:cubicBezTo>
                <a:lnTo>
                  <a:pt x="1453896" y="665192"/>
                </a:lnTo>
                <a:cubicBezTo>
                  <a:pt x="1453896" y="738669"/>
                  <a:pt x="1394331" y="798234"/>
                  <a:pt x="1320854" y="798234"/>
                </a:cubicBezTo>
                <a:lnTo>
                  <a:pt x="133042" y="798234"/>
                </a:lnTo>
                <a:cubicBezTo>
                  <a:pt x="59565" y="798234"/>
                  <a:pt x="0" y="738669"/>
                  <a:pt x="0" y="665192"/>
                </a:cubicBezTo>
                <a:lnTo>
                  <a:pt x="0" y="133042"/>
                </a:lnTo>
                <a:close/>
              </a:path>
            </a:pathLst>
          </a:custGeom>
          <a:solidFill>
            <a:srgbClr val="EDAA00"/>
          </a:solidFill>
          <a:ln w="25400" cap="flat" cmpd="sng" algn="ctr">
            <a:solidFill>
              <a:sysClr val="window" lastClr="FFFFFF">
                <a:hueOff val="0"/>
                <a:satOff val="0"/>
                <a:lumOff val="0"/>
                <a:alphaOff val="0"/>
              </a:sysClr>
            </a:solidFill>
            <a:prstDash val="solid"/>
          </a:ln>
          <a:effectLst/>
        </p:spPr>
        <p:txBody>
          <a:bodyPr spcFirstLastPara="0" vert="horz" wrap="square" lIns="80877" tIns="59922" rIns="80877" bIns="59922" numCol="1" spcCol="1270" anchor="ctr" anchorCtr="0">
            <a:noAutofit/>
          </a:bodyPr>
          <a:lstStyle/>
          <a:p>
            <a:pPr marL="0" marR="0" lvl="0" indent="0" defTabSz="488925"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What data-processing, and pre-training were used?</a:t>
            </a:r>
          </a:p>
        </p:txBody>
      </p:sp>
      <p:pic>
        <p:nvPicPr>
          <p:cNvPr id="31" name="Picture 30">
            <a:extLst>
              <a:ext uri="{FF2B5EF4-FFF2-40B4-BE49-F238E27FC236}">
                <a16:creationId xmlns:a16="http://schemas.microsoft.com/office/drawing/2014/main" id="{C5972A45-AE7E-1724-C5E0-912E05EF9C31}"/>
              </a:ext>
            </a:extLst>
          </p:cNvPr>
          <p:cNvPicPr>
            <a:picLocks noChangeAspect="1"/>
          </p:cNvPicPr>
          <p:nvPr/>
        </p:nvPicPr>
        <p:blipFill>
          <a:blip r:embed="rId3"/>
          <a:srcRect l="10899" r="12264"/>
          <a:stretch/>
        </p:blipFill>
        <p:spPr>
          <a:xfrm>
            <a:off x="257907" y="2172676"/>
            <a:ext cx="4149969" cy="3260060"/>
          </a:xfrm>
          <a:prstGeom prst="rect">
            <a:avLst/>
          </a:prstGeom>
        </p:spPr>
      </p:pic>
    </p:spTree>
    <p:extLst>
      <p:ext uri="{BB962C8B-B14F-4D97-AF65-F5344CB8AC3E}">
        <p14:creationId xmlns:p14="http://schemas.microsoft.com/office/powerpoint/2010/main" val="198947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22" name="Line 12"/>
          <p:cNvSpPr>
            <a:spLocks noChangeShapeType="1"/>
          </p:cNvSpPr>
          <p:nvPr/>
        </p:nvSpPr>
        <p:spPr bwMode="auto">
          <a:xfrm rot="10800000" flipH="1">
            <a:off x="1642676" y="1970355"/>
            <a:ext cx="6910357" cy="1"/>
          </a:xfrm>
          <a:prstGeom prst="line">
            <a:avLst/>
          </a:prstGeom>
          <a:noFill/>
          <a:ln w="50800">
            <a:solidFill>
              <a:schemeClr val="bg1">
                <a:lumMod val="65000"/>
              </a:schemeClr>
            </a:solidFill>
            <a:miter lim="800000"/>
            <a:headEnd type="none" w="med" len="med"/>
            <a:tailEnd type="arrow" w="sm" len="sm"/>
          </a:ln>
          <a:extLst>
            <a:ext uri="{909E8E84-426E-40dd-AFC4-6F175D3DCCD1}">
              <a14:hiddenFill xmlns="" xmlns:a14="http://schemas.microsoft.com/office/drawing/2010/main">
                <a:noFill/>
              </a14:hiddenFill>
            </a:ext>
          </a:extLst>
        </p:spPr>
        <p:txBody>
          <a:bodyPr lIns="0" tIns="0" rIns="0" bIns="0"/>
          <a:lstStyle/>
          <a:p>
            <a:pPr algn="ctr" defTabSz="914222" fontAlgn="base">
              <a:spcBef>
                <a:spcPct val="0"/>
              </a:spcBef>
              <a:spcAft>
                <a:spcPct val="0"/>
              </a:spcAft>
            </a:pPr>
            <a:endParaRPr lang="en-US" sz="3000">
              <a:solidFill>
                <a:prstClr val="black"/>
              </a:solidFill>
              <a:latin typeface="Calibri"/>
              <a:ea typeface=""/>
              <a:cs typeface=""/>
              <a:sym typeface="Gill Sans" pitchFamily="24" charset="0"/>
            </a:endParaRPr>
          </a:p>
        </p:txBody>
      </p:sp>
      <p:sp>
        <p:nvSpPr>
          <p:cNvPr id="208923" name="Rectangle 13"/>
          <p:cNvSpPr>
            <a:spLocks/>
          </p:cNvSpPr>
          <p:nvPr/>
        </p:nvSpPr>
        <p:spPr bwMode="auto">
          <a:xfrm>
            <a:off x="1224620" y="1812237"/>
            <a:ext cx="418054" cy="316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ctr" defTabSz="914222" fontAlgn="base">
              <a:spcBef>
                <a:spcPct val="0"/>
              </a:spcBef>
              <a:spcAft>
                <a:spcPct val="0"/>
              </a:spcAft>
            </a:pPr>
            <a:r>
              <a:rPr lang="en-US" sz="1600" dirty="0">
                <a:solidFill>
                  <a:prstClr val="black"/>
                </a:solidFill>
                <a:latin typeface="Calibri"/>
                <a:ea typeface=""/>
                <a:cs typeface=""/>
                <a:sym typeface="Helvetica Neue" pitchFamily="24" charset="0"/>
              </a:rPr>
              <a:t>Pt.</a:t>
            </a:r>
          </a:p>
        </p:txBody>
      </p:sp>
      <p:graphicFrame>
        <p:nvGraphicFramePr>
          <p:cNvPr id="2" name="Table 1"/>
          <p:cNvGraphicFramePr>
            <a:graphicFrameLocks noGrp="1"/>
          </p:cNvGraphicFramePr>
          <p:nvPr/>
        </p:nvGraphicFramePr>
        <p:xfrm>
          <a:off x="3966" y="2551770"/>
          <a:ext cx="8549065" cy="2346960"/>
        </p:xfrm>
        <a:graphic>
          <a:graphicData uri="http://schemas.openxmlformats.org/drawingml/2006/table">
            <a:tbl>
              <a:tblPr firstRow="1" bandRow="1"/>
              <a:tblGrid>
                <a:gridCol w="1628767">
                  <a:extLst>
                    <a:ext uri="{9D8B030D-6E8A-4147-A177-3AD203B41FA5}">
                      <a16:colId xmlns:a16="http://schemas.microsoft.com/office/drawing/2014/main" val="20000"/>
                    </a:ext>
                  </a:extLst>
                </a:gridCol>
                <a:gridCol w="329538">
                  <a:extLst>
                    <a:ext uri="{9D8B030D-6E8A-4147-A177-3AD203B41FA5}">
                      <a16:colId xmlns:a16="http://schemas.microsoft.com/office/drawing/2014/main" val="20001"/>
                    </a:ext>
                  </a:extLst>
                </a:gridCol>
                <a:gridCol w="329538">
                  <a:extLst>
                    <a:ext uri="{9D8B030D-6E8A-4147-A177-3AD203B41FA5}">
                      <a16:colId xmlns:a16="http://schemas.microsoft.com/office/drawing/2014/main" val="20002"/>
                    </a:ext>
                  </a:extLst>
                </a:gridCol>
                <a:gridCol w="329538">
                  <a:extLst>
                    <a:ext uri="{9D8B030D-6E8A-4147-A177-3AD203B41FA5}">
                      <a16:colId xmlns:a16="http://schemas.microsoft.com/office/drawing/2014/main" val="20003"/>
                    </a:ext>
                  </a:extLst>
                </a:gridCol>
                <a:gridCol w="329538">
                  <a:extLst>
                    <a:ext uri="{9D8B030D-6E8A-4147-A177-3AD203B41FA5}">
                      <a16:colId xmlns:a16="http://schemas.microsoft.com/office/drawing/2014/main" val="20004"/>
                    </a:ext>
                  </a:extLst>
                </a:gridCol>
                <a:gridCol w="329538">
                  <a:extLst>
                    <a:ext uri="{9D8B030D-6E8A-4147-A177-3AD203B41FA5}">
                      <a16:colId xmlns:a16="http://schemas.microsoft.com/office/drawing/2014/main" val="20005"/>
                    </a:ext>
                  </a:extLst>
                </a:gridCol>
                <a:gridCol w="329538">
                  <a:extLst>
                    <a:ext uri="{9D8B030D-6E8A-4147-A177-3AD203B41FA5}">
                      <a16:colId xmlns:a16="http://schemas.microsoft.com/office/drawing/2014/main" val="20006"/>
                    </a:ext>
                  </a:extLst>
                </a:gridCol>
                <a:gridCol w="329538">
                  <a:extLst>
                    <a:ext uri="{9D8B030D-6E8A-4147-A177-3AD203B41FA5}">
                      <a16:colId xmlns:a16="http://schemas.microsoft.com/office/drawing/2014/main" val="20007"/>
                    </a:ext>
                  </a:extLst>
                </a:gridCol>
                <a:gridCol w="329538">
                  <a:extLst>
                    <a:ext uri="{9D8B030D-6E8A-4147-A177-3AD203B41FA5}">
                      <a16:colId xmlns:a16="http://schemas.microsoft.com/office/drawing/2014/main" val="20008"/>
                    </a:ext>
                  </a:extLst>
                </a:gridCol>
                <a:gridCol w="329538">
                  <a:extLst>
                    <a:ext uri="{9D8B030D-6E8A-4147-A177-3AD203B41FA5}">
                      <a16:colId xmlns:a16="http://schemas.microsoft.com/office/drawing/2014/main" val="20009"/>
                    </a:ext>
                  </a:extLst>
                </a:gridCol>
                <a:gridCol w="329538">
                  <a:extLst>
                    <a:ext uri="{9D8B030D-6E8A-4147-A177-3AD203B41FA5}">
                      <a16:colId xmlns:a16="http://schemas.microsoft.com/office/drawing/2014/main" val="20010"/>
                    </a:ext>
                  </a:extLst>
                </a:gridCol>
                <a:gridCol w="329538">
                  <a:extLst>
                    <a:ext uri="{9D8B030D-6E8A-4147-A177-3AD203B41FA5}">
                      <a16:colId xmlns:a16="http://schemas.microsoft.com/office/drawing/2014/main" val="20011"/>
                    </a:ext>
                  </a:extLst>
                </a:gridCol>
                <a:gridCol w="329538">
                  <a:extLst>
                    <a:ext uri="{9D8B030D-6E8A-4147-A177-3AD203B41FA5}">
                      <a16:colId xmlns:a16="http://schemas.microsoft.com/office/drawing/2014/main" val="20012"/>
                    </a:ext>
                  </a:extLst>
                </a:gridCol>
                <a:gridCol w="329538">
                  <a:extLst>
                    <a:ext uri="{9D8B030D-6E8A-4147-A177-3AD203B41FA5}">
                      <a16:colId xmlns:a16="http://schemas.microsoft.com/office/drawing/2014/main" val="20013"/>
                    </a:ext>
                  </a:extLst>
                </a:gridCol>
                <a:gridCol w="329538">
                  <a:extLst>
                    <a:ext uri="{9D8B030D-6E8A-4147-A177-3AD203B41FA5}">
                      <a16:colId xmlns:a16="http://schemas.microsoft.com/office/drawing/2014/main" val="20014"/>
                    </a:ext>
                  </a:extLst>
                </a:gridCol>
                <a:gridCol w="329538">
                  <a:extLst>
                    <a:ext uri="{9D8B030D-6E8A-4147-A177-3AD203B41FA5}">
                      <a16:colId xmlns:a16="http://schemas.microsoft.com/office/drawing/2014/main" val="20015"/>
                    </a:ext>
                  </a:extLst>
                </a:gridCol>
                <a:gridCol w="329538">
                  <a:extLst>
                    <a:ext uri="{9D8B030D-6E8A-4147-A177-3AD203B41FA5}">
                      <a16:colId xmlns:a16="http://schemas.microsoft.com/office/drawing/2014/main" val="20016"/>
                    </a:ext>
                  </a:extLst>
                </a:gridCol>
                <a:gridCol w="329538">
                  <a:extLst>
                    <a:ext uri="{9D8B030D-6E8A-4147-A177-3AD203B41FA5}">
                      <a16:colId xmlns:a16="http://schemas.microsoft.com/office/drawing/2014/main" val="20017"/>
                    </a:ext>
                  </a:extLst>
                </a:gridCol>
                <a:gridCol w="329538">
                  <a:extLst>
                    <a:ext uri="{9D8B030D-6E8A-4147-A177-3AD203B41FA5}">
                      <a16:colId xmlns:a16="http://schemas.microsoft.com/office/drawing/2014/main" val="20018"/>
                    </a:ext>
                  </a:extLst>
                </a:gridCol>
                <a:gridCol w="329538">
                  <a:extLst>
                    <a:ext uri="{9D8B030D-6E8A-4147-A177-3AD203B41FA5}">
                      <a16:colId xmlns:a16="http://schemas.microsoft.com/office/drawing/2014/main" val="20019"/>
                    </a:ext>
                  </a:extLst>
                </a:gridCol>
                <a:gridCol w="329538">
                  <a:extLst>
                    <a:ext uri="{9D8B030D-6E8A-4147-A177-3AD203B41FA5}">
                      <a16:colId xmlns:a16="http://schemas.microsoft.com/office/drawing/2014/main" val="20020"/>
                    </a:ext>
                  </a:extLst>
                </a:gridCol>
                <a:gridCol w="329538">
                  <a:extLst>
                    <a:ext uri="{9D8B030D-6E8A-4147-A177-3AD203B41FA5}">
                      <a16:colId xmlns:a16="http://schemas.microsoft.com/office/drawing/2014/main" val="20021"/>
                    </a:ext>
                  </a:extLst>
                </a:gridCol>
              </a:tblGrid>
              <a:tr h="294625">
                <a:tc>
                  <a:txBody>
                    <a:bodyPr/>
                    <a:lstStyle/>
                    <a:p>
                      <a:pPr algn="r"/>
                      <a:r>
                        <a:rPr lang="en-US" sz="1400" dirty="0"/>
                        <a:t>Disease codes</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94625">
                <a:tc>
                  <a:txBody>
                    <a:bodyPr/>
                    <a:lstStyle/>
                    <a:p>
                      <a:pPr algn="r"/>
                      <a:r>
                        <a:rPr lang="en-US" sz="1400" dirty="0"/>
                        <a:t>Medication</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4625">
                <a:tc>
                  <a:txBody>
                    <a:bodyPr/>
                    <a:lstStyle/>
                    <a:p>
                      <a:pPr algn="r"/>
                      <a:r>
                        <a:rPr lang="en-US" sz="1400" dirty="0"/>
                        <a:t>Procedures</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4625">
                <a:tc>
                  <a:txBody>
                    <a:bodyPr/>
                    <a:lstStyle/>
                    <a:p>
                      <a:pPr algn="r"/>
                      <a:r>
                        <a:rPr lang="en-US" sz="1400" dirty="0"/>
                        <a:t>Imaging</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4625">
                <a:tc>
                  <a:txBody>
                    <a:bodyPr/>
                    <a:lstStyle/>
                    <a:p>
                      <a:pPr algn="r"/>
                      <a:r>
                        <a:rPr lang="en-US" sz="1400" dirty="0"/>
                        <a:t>Billing (claims)</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4625">
                <a:tc>
                  <a:txBody>
                    <a:bodyPr/>
                    <a:lstStyle/>
                    <a:p>
                      <a:pPr algn="r"/>
                      <a:r>
                        <a:rPr lang="en-US" sz="1400" dirty="0"/>
                        <a:t>Streaming</a:t>
                      </a:r>
                      <a:r>
                        <a:rPr lang="en-US" sz="1400" baseline="0" dirty="0"/>
                        <a:t> data</a:t>
                      </a:r>
                      <a:endParaRPr lang="en-US" sz="1400" dirty="0"/>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4625">
                <a:tc>
                  <a:txBody>
                    <a:bodyPr/>
                    <a:lstStyle/>
                    <a:p>
                      <a:pPr algn="r"/>
                      <a:r>
                        <a:rPr lang="en-US" sz="1400" dirty="0"/>
                        <a:t>Genome</a:t>
                      </a:r>
                    </a:p>
                  </a:txBody>
                  <a:tcPr anchor="ctr">
                    <a:lnL w="12700" cmpd="sng">
                      <a:noFill/>
                      <a:prstDash val="solid"/>
                    </a:lnL>
                    <a:lnR w="3175" cap="flat" cmpd="sng" algn="ctr">
                      <a:noFill/>
                      <a:prstDash val="sys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solidFill>
                      <a:srgbClr val="D99694"/>
                    </a:solidFill>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3175" cap="flat" cmpd="sng" algn="ctr">
                      <a:noFill/>
                      <a:prstDash val="sysDash"/>
                      <a:round/>
                      <a:headEnd type="none" w="med" len="med"/>
                      <a:tailEnd type="none" w="med" len="med"/>
                    </a:lnL>
                    <a:lnR w="3175" cap="flat" cmpd="sng" algn="ctr">
                      <a:noFill/>
                      <a:prstDash val="sysDash"/>
                      <a:round/>
                      <a:headEnd type="none" w="med" len="med"/>
                      <a:tailEnd type="none" w="med" len="med"/>
                    </a:lnR>
                    <a:lnT w="3175" cap="flat" cmpd="sng" algn="ctr">
                      <a:noFill/>
                      <a:prstDash val="sysDash"/>
                      <a:round/>
                      <a:headEnd type="none" w="med" len="med"/>
                      <a:tailEnd type="none" w="med" len="med"/>
                    </a:lnT>
                    <a:lnB w="31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 name="Oval 2"/>
          <p:cNvSpPr/>
          <p:nvPr/>
        </p:nvSpPr>
        <p:spPr>
          <a:xfrm>
            <a:off x="1696888" y="1905627"/>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1" name="Oval 10"/>
          <p:cNvSpPr/>
          <p:nvPr/>
        </p:nvSpPr>
        <p:spPr>
          <a:xfrm>
            <a:off x="1975548" y="1906262"/>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2" name="Oval 11"/>
          <p:cNvSpPr/>
          <p:nvPr/>
        </p:nvSpPr>
        <p:spPr>
          <a:xfrm>
            <a:off x="3002346" y="1905627"/>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3" name="Oval 12"/>
          <p:cNvSpPr/>
          <p:nvPr/>
        </p:nvSpPr>
        <p:spPr>
          <a:xfrm>
            <a:off x="3683988" y="1908527"/>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4" name="Oval 13"/>
          <p:cNvSpPr/>
          <p:nvPr/>
        </p:nvSpPr>
        <p:spPr>
          <a:xfrm>
            <a:off x="4365629" y="1905626"/>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5" name="Oval 14"/>
          <p:cNvSpPr/>
          <p:nvPr/>
        </p:nvSpPr>
        <p:spPr>
          <a:xfrm>
            <a:off x="4617787" y="1905625"/>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6" name="Oval 15"/>
          <p:cNvSpPr/>
          <p:nvPr/>
        </p:nvSpPr>
        <p:spPr>
          <a:xfrm>
            <a:off x="4869946" y="1905623"/>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7" name="Oval 16"/>
          <p:cNvSpPr/>
          <p:nvPr/>
        </p:nvSpPr>
        <p:spPr>
          <a:xfrm>
            <a:off x="5115161" y="1905622"/>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8" name="Oval 17"/>
          <p:cNvSpPr/>
          <p:nvPr/>
        </p:nvSpPr>
        <p:spPr>
          <a:xfrm>
            <a:off x="5360377" y="1905621"/>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19" name="Oval 18"/>
          <p:cNvSpPr/>
          <p:nvPr/>
        </p:nvSpPr>
        <p:spPr>
          <a:xfrm>
            <a:off x="7324954" y="1905622"/>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20" name="Oval 19"/>
          <p:cNvSpPr/>
          <p:nvPr/>
        </p:nvSpPr>
        <p:spPr>
          <a:xfrm>
            <a:off x="7578697" y="1905620"/>
            <a:ext cx="166255" cy="158915"/>
          </a:xfrm>
          <a:prstGeom prst="ellipse">
            <a:avLst/>
          </a:prstGeom>
          <a:solidFill>
            <a:schemeClr val="bg1">
              <a:lumMod val="50000"/>
            </a:schemeClr>
          </a:solidFill>
          <a:ln w="31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4"/>
            <a:endParaRPr lang="en-US" sz="1800">
              <a:solidFill>
                <a:prstClr val="white"/>
              </a:solidFill>
              <a:latin typeface="Calibri"/>
            </a:endParaRPr>
          </a:p>
        </p:txBody>
      </p:sp>
      <p:sp>
        <p:nvSpPr>
          <p:cNvPr id="6" name="Line Callout 1 (Border and Accent Bar) 5">
            <a:extLst>
              <a:ext uri="{FF2B5EF4-FFF2-40B4-BE49-F238E27FC236}">
                <a16:creationId xmlns:a16="http://schemas.microsoft.com/office/drawing/2014/main" id="{FEDDD576-1618-E746-9D79-E389EEC9B9E6}"/>
              </a:ext>
            </a:extLst>
          </p:cNvPr>
          <p:cNvSpPr/>
          <p:nvPr/>
        </p:nvSpPr>
        <p:spPr>
          <a:xfrm rot="16200000">
            <a:off x="2621397" y="3558144"/>
            <a:ext cx="315719" cy="316393"/>
          </a:xfrm>
          <a:prstGeom prst="accentBorderCallout1">
            <a:avLst>
              <a:gd name="adj1" fmla="val 45774"/>
              <a:gd name="adj2" fmla="val -12847"/>
              <a:gd name="adj3" fmla="val 49442"/>
              <a:gd name="adj4" fmla="val -458983"/>
            </a:avLst>
          </a:prstGeom>
          <a:no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280">
              <a:solidFill>
                <a:schemeClr val="tx1"/>
              </a:solidFill>
            </a:endParaRPr>
          </a:p>
        </p:txBody>
      </p:sp>
      <p:sp>
        <p:nvSpPr>
          <p:cNvPr id="51" name="Line Callout 1 (Border and Accent Bar) 50">
            <a:extLst>
              <a:ext uri="{FF2B5EF4-FFF2-40B4-BE49-F238E27FC236}">
                <a16:creationId xmlns:a16="http://schemas.microsoft.com/office/drawing/2014/main" id="{1C9A1DFA-3140-C647-AC78-30A49E38903F}"/>
              </a:ext>
            </a:extLst>
          </p:cNvPr>
          <p:cNvSpPr/>
          <p:nvPr/>
        </p:nvSpPr>
        <p:spPr>
          <a:xfrm rot="16200000">
            <a:off x="1964191" y="3893858"/>
            <a:ext cx="315719" cy="316393"/>
          </a:xfrm>
          <a:prstGeom prst="accentBorderCallout1">
            <a:avLst>
              <a:gd name="adj1" fmla="val 45774"/>
              <a:gd name="adj2" fmla="val -12847"/>
              <a:gd name="adj3" fmla="val 44938"/>
              <a:gd name="adj4" fmla="val -344077"/>
            </a:avLst>
          </a:prstGeom>
          <a:no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280">
              <a:solidFill>
                <a:schemeClr val="tx1"/>
              </a:solidFill>
            </a:endParaRPr>
          </a:p>
        </p:txBody>
      </p:sp>
      <p:sp>
        <p:nvSpPr>
          <p:cNvPr id="52" name="Line Callout 1 (Border and Accent Bar) 51">
            <a:extLst>
              <a:ext uri="{FF2B5EF4-FFF2-40B4-BE49-F238E27FC236}">
                <a16:creationId xmlns:a16="http://schemas.microsoft.com/office/drawing/2014/main" id="{E3D9B44F-8255-484B-B6F1-D5A22AC96DA7}"/>
              </a:ext>
            </a:extLst>
          </p:cNvPr>
          <p:cNvSpPr/>
          <p:nvPr/>
        </p:nvSpPr>
        <p:spPr>
          <a:xfrm rot="16200000">
            <a:off x="4261398" y="4227773"/>
            <a:ext cx="315719" cy="316393"/>
          </a:xfrm>
          <a:prstGeom prst="accentBorderCallout1">
            <a:avLst>
              <a:gd name="adj1" fmla="val 45774"/>
              <a:gd name="adj2" fmla="val -12847"/>
              <a:gd name="adj3" fmla="val 45428"/>
              <a:gd name="adj4" fmla="val -237319"/>
            </a:avLst>
          </a:prstGeom>
          <a:no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280">
              <a:solidFill>
                <a:schemeClr val="tx1"/>
              </a:solidFill>
            </a:endParaRPr>
          </a:p>
        </p:txBody>
      </p:sp>
      <p:sp>
        <p:nvSpPr>
          <p:cNvPr id="60" name="Line Callout 1 (Border and Accent Bar) 59">
            <a:extLst>
              <a:ext uri="{FF2B5EF4-FFF2-40B4-BE49-F238E27FC236}">
                <a16:creationId xmlns:a16="http://schemas.microsoft.com/office/drawing/2014/main" id="{E6BB4BC3-DBDA-3445-826A-8EF9302E402B}"/>
              </a:ext>
            </a:extLst>
          </p:cNvPr>
          <p:cNvSpPr/>
          <p:nvPr/>
        </p:nvSpPr>
        <p:spPr>
          <a:xfrm rot="5400000">
            <a:off x="2591988" y="3564522"/>
            <a:ext cx="2367463" cy="321458"/>
          </a:xfrm>
          <a:prstGeom prst="accentBorderCallout1">
            <a:avLst>
              <a:gd name="adj1" fmla="val 52085"/>
              <a:gd name="adj2" fmla="val -1852"/>
              <a:gd name="adj3" fmla="val 53676"/>
              <a:gd name="adj4" fmla="val -18782"/>
            </a:avLst>
          </a:prstGeom>
          <a:solidFill>
            <a:srgbClr val="FFFF00">
              <a:alpha val="10000"/>
            </a:srgbClr>
          </a:solidFill>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280"/>
          </a:p>
        </p:txBody>
      </p:sp>
      <p:pic>
        <p:nvPicPr>
          <p:cNvPr id="4" name="Picture 3">
            <a:extLst>
              <a:ext uri="{FF2B5EF4-FFF2-40B4-BE49-F238E27FC236}">
                <a16:creationId xmlns:a16="http://schemas.microsoft.com/office/drawing/2014/main" id="{0F499F9F-7541-9D4D-AD42-17A54B4B4734}"/>
              </a:ext>
            </a:extLst>
          </p:cNvPr>
          <p:cNvPicPr>
            <a:picLocks noChangeAspect="1"/>
          </p:cNvPicPr>
          <p:nvPr/>
        </p:nvPicPr>
        <p:blipFill>
          <a:blip r:embed="rId3"/>
          <a:stretch>
            <a:fillRect/>
          </a:stretch>
        </p:blipFill>
        <p:spPr>
          <a:xfrm>
            <a:off x="2311192" y="5361685"/>
            <a:ext cx="1048049" cy="1048049"/>
          </a:xfrm>
          <a:prstGeom prst="rect">
            <a:avLst/>
          </a:prstGeom>
          <a:ln>
            <a:noFill/>
          </a:ln>
          <a:effectLst/>
        </p:spPr>
      </p:pic>
      <p:pic>
        <p:nvPicPr>
          <p:cNvPr id="7" name="Picture 6">
            <a:extLst>
              <a:ext uri="{FF2B5EF4-FFF2-40B4-BE49-F238E27FC236}">
                <a16:creationId xmlns:a16="http://schemas.microsoft.com/office/drawing/2014/main" id="{13D46EFD-7FFD-124A-81C5-7BFC69FD5B94}"/>
              </a:ext>
            </a:extLst>
          </p:cNvPr>
          <p:cNvPicPr>
            <a:picLocks noChangeAspect="1"/>
          </p:cNvPicPr>
          <p:nvPr/>
        </p:nvPicPr>
        <p:blipFill>
          <a:blip r:embed="rId4"/>
          <a:stretch>
            <a:fillRect/>
          </a:stretch>
        </p:blipFill>
        <p:spPr>
          <a:xfrm>
            <a:off x="596384" y="5333606"/>
            <a:ext cx="1653939" cy="1076127"/>
          </a:xfrm>
          <a:prstGeom prst="rect">
            <a:avLst/>
          </a:prstGeom>
          <a:ln>
            <a:noFill/>
          </a:ln>
          <a:effectLst/>
        </p:spPr>
      </p:pic>
      <p:sp>
        <p:nvSpPr>
          <p:cNvPr id="48" name="TextBox 47">
            <a:extLst>
              <a:ext uri="{FF2B5EF4-FFF2-40B4-BE49-F238E27FC236}">
                <a16:creationId xmlns:a16="http://schemas.microsoft.com/office/drawing/2014/main" id="{E825AA51-BBC1-4149-AE4C-E4C58E35606A}"/>
              </a:ext>
            </a:extLst>
          </p:cNvPr>
          <p:cNvSpPr txBox="1"/>
          <p:nvPr/>
        </p:nvSpPr>
        <p:spPr>
          <a:xfrm>
            <a:off x="4482858" y="1029521"/>
            <a:ext cx="940429" cy="52119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1400" dirty="0">
                <a:solidFill>
                  <a:schemeClr val="tx1"/>
                </a:solidFill>
              </a:rPr>
              <a:t>Make a forecast</a:t>
            </a:r>
            <a:endParaRPr lang="en-US" kern="1200" dirty="0">
              <a:solidFill>
                <a:prstClr val="black"/>
              </a:solidFill>
            </a:endParaRPr>
          </a:p>
        </p:txBody>
      </p:sp>
      <p:sp>
        <p:nvSpPr>
          <p:cNvPr id="32" name="Rectangle 31">
            <a:extLst>
              <a:ext uri="{FF2B5EF4-FFF2-40B4-BE49-F238E27FC236}">
                <a16:creationId xmlns:a16="http://schemas.microsoft.com/office/drawing/2014/main" id="{961E2431-E5B4-6745-B119-8392CB8F9EFB}"/>
              </a:ext>
            </a:extLst>
          </p:cNvPr>
          <p:cNvSpPr/>
          <p:nvPr/>
        </p:nvSpPr>
        <p:spPr>
          <a:xfrm>
            <a:off x="1624339" y="2553771"/>
            <a:ext cx="1972317" cy="2355211"/>
          </a:xfrm>
          <a:prstGeom prst="rect">
            <a:avLst/>
          </a:prstGeom>
          <a:solidFill>
            <a:srgbClr val="FFFF00">
              <a:alpha val="10000"/>
            </a:srgbClr>
          </a:solidFill>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cxnSp>
        <p:nvCxnSpPr>
          <p:cNvPr id="10" name="Elbow Connector 9">
            <a:extLst>
              <a:ext uri="{FF2B5EF4-FFF2-40B4-BE49-F238E27FC236}">
                <a16:creationId xmlns:a16="http://schemas.microsoft.com/office/drawing/2014/main" id="{689235D2-1541-194C-9C0F-404220BDE0FA}"/>
              </a:ext>
            </a:extLst>
          </p:cNvPr>
          <p:cNvCxnSpPr>
            <a:cxnSpLocks/>
            <a:stCxn id="13" idx="0"/>
            <a:endCxn id="48" idx="1"/>
          </p:cNvCxnSpPr>
          <p:nvPr/>
        </p:nvCxnSpPr>
        <p:spPr>
          <a:xfrm rot="5400000" flipH="1" flipV="1">
            <a:off x="3815784" y="1241453"/>
            <a:ext cx="618406" cy="715742"/>
          </a:xfrm>
          <a:prstGeom prst="curvedConnector2">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1BA8BBD-0821-F448-8A95-A538E75A4971}"/>
              </a:ext>
            </a:extLst>
          </p:cNvPr>
          <p:cNvPicPr>
            <a:picLocks noChangeAspect="1"/>
          </p:cNvPicPr>
          <p:nvPr/>
        </p:nvPicPr>
        <p:blipFill>
          <a:blip r:embed="rId5"/>
          <a:stretch>
            <a:fillRect/>
          </a:stretch>
        </p:blipFill>
        <p:spPr>
          <a:xfrm>
            <a:off x="3888340" y="5332271"/>
            <a:ext cx="1590382" cy="1076127"/>
          </a:xfrm>
          <a:prstGeom prst="rect">
            <a:avLst/>
          </a:prstGeom>
        </p:spPr>
      </p:pic>
      <p:sp>
        <p:nvSpPr>
          <p:cNvPr id="21" name="Title 20">
            <a:extLst>
              <a:ext uri="{FF2B5EF4-FFF2-40B4-BE49-F238E27FC236}">
                <a16:creationId xmlns:a16="http://schemas.microsoft.com/office/drawing/2014/main" id="{B4F5FE1E-4B29-114B-B723-C7AADD41139F}"/>
              </a:ext>
            </a:extLst>
          </p:cNvPr>
          <p:cNvSpPr>
            <a:spLocks noGrp="1"/>
          </p:cNvSpPr>
          <p:nvPr>
            <p:ph type="title"/>
          </p:nvPr>
        </p:nvSpPr>
        <p:spPr>
          <a:xfrm>
            <a:off x="0" y="0"/>
            <a:ext cx="9144000" cy="1143000"/>
          </a:xfrm>
        </p:spPr>
        <p:txBody>
          <a:bodyPr anchor="t"/>
          <a:lstStyle/>
          <a:p>
            <a:r>
              <a:rPr lang="en-US" dirty="0">
                <a:sym typeface="Helvetica Neue" pitchFamily="24" charset="0"/>
              </a:rPr>
              <a:t>We use data from patient timelines …</a:t>
            </a:r>
            <a:endParaRPr lang="en-US" dirty="0"/>
          </a:p>
        </p:txBody>
      </p:sp>
      <p:sp>
        <p:nvSpPr>
          <p:cNvPr id="35" name="TextBox 34">
            <a:extLst>
              <a:ext uri="{FF2B5EF4-FFF2-40B4-BE49-F238E27FC236}">
                <a16:creationId xmlns:a16="http://schemas.microsoft.com/office/drawing/2014/main" id="{F7E5D689-1240-3E4B-B91D-37872BE6A732}"/>
              </a:ext>
            </a:extLst>
          </p:cNvPr>
          <p:cNvSpPr txBox="1"/>
          <p:nvPr/>
        </p:nvSpPr>
        <p:spPr>
          <a:xfrm>
            <a:off x="596384" y="5006715"/>
            <a:ext cx="4882337" cy="307777"/>
          </a:xfrm>
          <a:prstGeom prst="rect">
            <a:avLst/>
          </a:prstGeom>
          <a:solidFill>
            <a:srgbClr val="FFFF00"/>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1400" dirty="0">
                <a:solidFill>
                  <a:schemeClr val="tx1"/>
                </a:solidFill>
              </a:rPr>
              <a:t>Automate a task</a:t>
            </a:r>
          </a:p>
        </p:txBody>
      </p:sp>
    </p:spTree>
    <p:extLst>
      <p:ext uri="{BB962C8B-B14F-4D97-AF65-F5344CB8AC3E}">
        <p14:creationId xmlns:p14="http://schemas.microsoft.com/office/powerpoint/2010/main" val="283053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mph" presetSubtype="2" fill="hold" nodeType="withEffect">
                                  <p:stCondLst>
                                    <p:cond delay="0"/>
                                  </p:stCondLst>
                                  <p:childTnLst>
                                    <p:animClr clrSpc="rgb" dir="cw">
                                      <p:cBhvr>
                                        <p:cTn id="34" dur="500" fill="hold"/>
                                        <p:tgtEl>
                                          <p:spTgt spid="13"/>
                                        </p:tgtEl>
                                        <p:attrNameLst>
                                          <p:attrName>fillcolor</p:attrName>
                                        </p:attrNameLst>
                                      </p:cBhvr>
                                      <p:to>
                                        <a:srgbClr val="FF2600"/>
                                      </p:to>
                                    </p:animClr>
                                    <p:set>
                                      <p:cBhvr>
                                        <p:cTn id="35" dur="500" fill="hold"/>
                                        <p:tgtEl>
                                          <p:spTgt spid="13"/>
                                        </p:tgtEl>
                                        <p:attrNameLst>
                                          <p:attrName>fill.type</p:attrName>
                                        </p:attrNameLst>
                                      </p:cBhvr>
                                      <p:to>
                                        <p:strVal val="solid"/>
                                      </p:to>
                                    </p:set>
                                    <p:set>
                                      <p:cBhvr>
                                        <p:cTn id="36" dur="500" fill="hold"/>
                                        <p:tgtEl>
                                          <p:spTgt spid="13"/>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1" grpId="0" animBg="1"/>
      <p:bldP spid="52" grpId="0" animBg="1"/>
      <p:bldP spid="60" grpId="0" animBg="1"/>
      <p:bldP spid="48" grpId="0" animBg="1"/>
      <p:bldP spid="32"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27AA7-E4C8-8A19-9F9B-F5AF1CFCB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B9BEB4-D0C9-967D-4535-AE7D80ED4BA9}"/>
              </a:ext>
            </a:extLst>
          </p:cNvPr>
          <p:cNvSpPr>
            <a:spLocks noGrp="1"/>
          </p:cNvSpPr>
          <p:nvPr>
            <p:ph type="title"/>
          </p:nvPr>
        </p:nvSpPr>
        <p:spPr>
          <a:xfrm>
            <a:off x="426670" y="800366"/>
            <a:ext cx="8260130" cy="952500"/>
          </a:xfrm>
        </p:spPr>
        <p:txBody>
          <a:bodyPr>
            <a:normAutofit/>
          </a:bodyPr>
          <a:lstStyle/>
          <a:p>
            <a:pPr algn="ctr"/>
            <a:r>
              <a:rPr lang="en-US" sz="3200" dirty="0"/>
              <a:t>Responsible AI in Health Systems</a:t>
            </a:r>
            <a:endParaRPr lang="en-US" sz="3100" dirty="0"/>
          </a:p>
        </p:txBody>
      </p:sp>
      <p:sp>
        <p:nvSpPr>
          <p:cNvPr id="3" name="Slide Number Placeholder 2">
            <a:extLst>
              <a:ext uri="{FF2B5EF4-FFF2-40B4-BE49-F238E27FC236}">
                <a16:creationId xmlns:a16="http://schemas.microsoft.com/office/drawing/2014/main" id="{3A0D7F72-FCDA-48B9-30C4-8F3F4B42AA6E}"/>
              </a:ext>
            </a:extLst>
          </p:cNvPr>
          <p:cNvSpPr>
            <a:spLocks noGrp="1"/>
          </p:cNvSpPr>
          <p:nvPr>
            <p:ph type="sldNum" sz="quarter" idx="12"/>
          </p:nvPr>
        </p:nvSpPr>
        <p:spPr/>
        <p:txBody>
          <a:bodyPr/>
          <a:lstStyle/>
          <a:p>
            <a:pPr defTabSz="457099"/>
            <a:fld id="{2066355A-084C-D24E-9AD2-7E4FC41EA627}" type="slidenum">
              <a:rPr lang="en-US">
                <a:ea typeface="+mn-ea"/>
              </a:rPr>
              <a:pPr defTabSz="457099"/>
              <a:t>30</a:t>
            </a:fld>
            <a:endParaRPr lang="en-US">
              <a:ea typeface="+mn-ea"/>
            </a:endParaRPr>
          </a:p>
        </p:txBody>
      </p:sp>
      <p:graphicFrame>
        <p:nvGraphicFramePr>
          <p:cNvPr id="4" name="Table 3">
            <a:extLst>
              <a:ext uri="{FF2B5EF4-FFF2-40B4-BE49-F238E27FC236}">
                <a16:creationId xmlns:a16="http://schemas.microsoft.com/office/drawing/2014/main" id="{7AD087ED-0458-A97D-E8AE-4382F229A795}"/>
              </a:ext>
            </a:extLst>
          </p:cNvPr>
          <p:cNvGraphicFramePr>
            <a:graphicFrameLocks noGrp="1"/>
          </p:cNvGraphicFramePr>
          <p:nvPr>
            <p:extLst>
              <p:ext uri="{D42A27DB-BD31-4B8C-83A1-F6EECF244321}">
                <p14:modId xmlns:p14="http://schemas.microsoft.com/office/powerpoint/2010/main" val="190278909"/>
              </p:ext>
            </p:extLst>
          </p:nvPr>
        </p:nvGraphicFramePr>
        <p:xfrm>
          <a:off x="426670" y="2217420"/>
          <a:ext cx="7939692" cy="2423160"/>
        </p:xfrm>
        <a:graphic>
          <a:graphicData uri="http://schemas.openxmlformats.org/drawingml/2006/table">
            <a:tbl>
              <a:tblPr firstRow="1" firstCol="1" bandRow="1">
                <a:tableStyleId>{F5AB1C69-6EDB-4FF4-983F-18BD219EF322}</a:tableStyleId>
              </a:tblPr>
              <a:tblGrid>
                <a:gridCol w="2378183">
                  <a:extLst>
                    <a:ext uri="{9D8B030D-6E8A-4147-A177-3AD203B41FA5}">
                      <a16:colId xmlns:a16="http://schemas.microsoft.com/office/drawing/2014/main" val="2917201014"/>
                    </a:ext>
                  </a:extLst>
                </a:gridCol>
                <a:gridCol w="1910748">
                  <a:extLst>
                    <a:ext uri="{9D8B030D-6E8A-4147-A177-3AD203B41FA5}">
                      <a16:colId xmlns:a16="http://schemas.microsoft.com/office/drawing/2014/main" val="3370362778"/>
                    </a:ext>
                  </a:extLst>
                </a:gridCol>
                <a:gridCol w="1730333">
                  <a:extLst>
                    <a:ext uri="{9D8B030D-6E8A-4147-A177-3AD203B41FA5}">
                      <a16:colId xmlns:a16="http://schemas.microsoft.com/office/drawing/2014/main" val="1296539002"/>
                    </a:ext>
                  </a:extLst>
                </a:gridCol>
                <a:gridCol w="1920428">
                  <a:extLst>
                    <a:ext uri="{9D8B030D-6E8A-4147-A177-3AD203B41FA5}">
                      <a16:colId xmlns:a16="http://schemas.microsoft.com/office/drawing/2014/main" val="1305718054"/>
                    </a:ext>
                  </a:extLst>
                </a:gridCol>
              </a:tblGrid>
              <a:tr h="434488">
                <a:tc>
                  <a:txBody>
                    <a:bodyPr/>
                    <a:lstStyle/>
                    <a:p>
                      <a:endParaRPr lang="en-US" sz="2300" b="0" i="0" dirty="0">
                        <a:latin typeface="Source Sans Pro Light" panose="020B0403030403020204" pitchFamily="34" charset="0"/>
                        <a:ea typeface="Source Sans Pro Light" panose="020B0403030403020204" pitchFamily="34" charset="0"/>
                      </a:endParaRPr>
                    </a:p>
                  </a:txBody>
                  <a:tcPr/>
                </a:tc>
                <a:tc>
                  <a:txBody>
                    <a:bodyPr/>
                    <a:lstStyle/>
                    <a:p>
                      <a:pPr algn="ctr"/>
                      <a:r>
                        <a:rPr lang="en-US" sz="2300" b="1" i="0" dirty="0">
                          <a:latin typeface="Source Sans Pro" panose="020B0503030403020204" pitchFamily="34" charset="0"/>
                          <a:ea typeface="Source Sans Pro" panose="020B0503030403020204" pitchFamily="34" charset="0"/>
                        </a:rPr>
                        <a:t>Readout</a:t>
                      </a:r>
                    </a:p>
                  </a:txBody>
                  <a:tcPr/>
                </a:tc>
                <a:tc>
                  <a:txBody>
                    <a:bodyPr/>
                    <a:lstStyle/>
                    <a:p>
                      <a:pPr algn="ctr"/>
                      <a:r>
                        <a:rPr lang="en-US" sz="2300" b="1" i="0" dirty="0">
                          <a:latin typeface="Source Sans Pro" panose="020B0503030403020204" pitchFamily="34" charset="0"/>
                          <a:ea typeface="Source Sans Pro" panose="020B0503030403020204" pitchFamily="34" charset="0"/>
                        </a:rPr>
                        <a:t>Standard AI</a:t>
                      </a:r>
                    </a:p>
                  </a:txBody>
                  <a:tcPr/>
                </a:tc>
                <a:tc>
                  <a:txBody>
                    <a:bodyPr/>
                    <a:lstStyle/>
                    <a:p>
                      <a:pPr algn="ctr"/>
                      <a:r>
                        <a:rPr lang="en-US" sz="2300" b="1" i="0" dirty="0">
                          <a:latin typeface="Source Sans Pro" panose="020B0503030403020204" pitchFamily="34" charset="0"/>
                          <a:ea typeface="Source Sans Pro" panose="020B0503030403020204" pitchFamily="34" charset="0"/>
                        </a:rPr>
                        <a:t>Generative AI</a:t>
                      </a:r>
                    </a:p>
                  </a:txBody>
                  <a:tcPr/>
                </a:tc>
                <a:extLst>
                  <a:ext uri="{0D108BD9-81ED-4DB2-BD59-A6C34878D82A}">
                    <a16:rowId xmlns:a16="http://schemas.microsoft.com/office/drawing/2014/main" val="2602245395"/>
                  </a:ext>
                </a:extLst>
              </a:tr>
              <a:tr h="472926">
                <a:tc>
                  <a:txBody>
                    <a:bodyPr/>
                    <a:lstStyle/>
                    <a:p>
                      <a:r>
                        <a:rPr lang="en-US" sz="2300" b="1" i="0" dirty="0">
                          <a:latin typeface="Source Sans Pro" panose="020B0503030403020204" pitchFamily="34" charset="0"/>
                          <a:ea typeface="Source Sans Pro" panose="020B0503030403020204" pitchFamily="34" charset="0"/>
                        </a:rPr>
                        <a:t>1. Discovery</a:t>
                      </a:r>
                    </a:p>
                  </a:txBody>
                  <a:tcPr/>
                </a:tc>
                <a:tc>
                  <a:txBody>
                    <a:bodyPr/>
                    <a:lstStyle/>
                    <a:p>
                      <a:r>
                        <a:rPr lang="en-US" sz="1400" b="0" i="0">
                          <a:solidFill>
                            <a:schemeClr val="tx2"/>
                          </a:solidFill>
                          <a:latin typeface="Source Sans Pro Light" panose="020B0403030403020204" pitchFamily="34" charset="0"/>
                          <a:ea typeface="Source Sans Pro Light" panose="020B0403030403020204" pitchFamily="34" charset="0"/>
                        </a:rPr>
                        <a:t>technical </a:t>
                      </a:r>
                      <a:r>
                        <a:rPr lang="en-US" sz="1400" b="0" i="0" u="sng">
                          <a:solidFill>
                            <a:schemeClr val="tx2"/>
                          </a:solidFill>
                          <a:latin typeface="Source Sans Pro Light" panose="020B0403030403020204" pitchFamily="34" charset="0"/>
                          <a:ea typeface="Source Sans Pro Light" panose="020B0403030403020204" pitchFamily="34" charset="0"/>
                        </a:rPr>
                        <a:t>feasibility</a:t>
                      </a:r>
                      <a:r>
                        <a:rPr lang="en-US" sz="1400" b="0" i="0">
                          <a:solidFill>
                            <a:schemeClr val="tx2"/>
                          </a:solidFill>
                          <a:latin typeface="Source Sans Pro Light" panose="020B0403030403020204" pitchFamily="34" charset="0"/>
                          <a:ea typeface="Source Sans Pro Light" panose="020B0403030403020204" pitchFamily="34" charset="0"/>
                        </a:rPr>
                        <a:t> and user </a:t>
                      </a:r>
                      <a:r>
                        <a:rPr lang="en-US" sz="1400" b="0" i="0" u="sng">
                          <a:solidFill>
                            <a:schemeClr val="tx2"/>
                          </a:solidFill>
                          <a:latin typeface="Source Sans Pro Light" panose="020B0403030403020204" pitchFamily="34" charset="0"/>
                          <a:ea typeface="Source Sans Pro Light" panose="020B0403030403020204" pitchFamily="34" charset="0"/>
                        </a:rPr>
                        <a:t>acceptance</a:t>
                      </a:r>
                      <a:endParaRPr lang="en-US" sz="1400" b="0" i="0" u="sng" dirty="0">
                        <a:solidFill>
                          <a:schemeClr val="tx2"/>
                        </a:solidFill>
                        <a:latin typeface="Source Sans Pro Light" panose="020B0403030403020204" pitchFamily="34" charset="0"/>
                        <a:ea typeface="Source Sans Pro Light" panose="020B0403030403020204" pitchFamily="34" charset="0"/>
                      </a:endParaRPr>
                    </a:p>
                  </a:txBody>
                  <a:tcPr/>
                </a:tc>
                <a:tc>
                  <a:txBody>
                    <a:bodyPr/>
                    <a:lstStyle/>
                    <a:p>
                      <a:pPr algn="ctr"/>
                      <a:r>
                        <a:rPr lang="en-US" sz="1400" b="0" i="0" dirty="0">
                          <a:solidFill>
                            <a:schemeClr val="tx2"/>
                          </a:solidFill>
                          <a:latin typeface="Source Sans Pro Light" panose="020B0403030403020204" pitchFamily="34" charset="0"/>
                          <a:ea typeface="Source Sans Pro Light" panose="020B0403030403020204" pitchFamily="34" charset="0"/>
                        </a:rPr>
                        <a:t>Too slow, too costly 10 years, $27.7M</a:t>
                      </a:r>
                    </a:p>
                  </a:txBody>
                  <a:tcPr/>
                </a:tc>
                <a:tc>
                  <a:txBody>
                    <a:bodyPr/>
                    <a:lstStyle/>
                    <a:p>
                      <a:pPr algn="ctr"/>
                      <a:r>
                        <a:rPr lang="en-US" sz="1400" b="0" i="0" dirty="0">
                          <a:solidFill>
                            <a:schemeClr val="tx2"/>
                          </a:solidFill>
                          <a:latin typeface="Source Sans Pro Light" panose="020B0403030403020204" pitchFamily="34" charset="0"/>
                          <a:ea typeface="Source Sans Pro Light" panose="020B0403030403020204" pitchFamily="34" charset="0"/>
                        </a:rPr>
                        <a:t>Focus on </a:t>
                      </a:r>
                    </a:p>
                    <a:p>
                      <a:pPr algn="ctr"/>
                      <a:r>
                        <a:rPr lang="en-US" sz="1400" b="0" i="0" dirty="0">
                          <a:solidFill>
                            <a:schemeClr val="tx2"/>
                          </a:solidFill>
                          <a:latin typeface="Source Sans Pro Light" panose="020B0403030403020204" pitchFamily="34" charset="0"/>
                          <a:ea typeface="Source Sans Pro Light" panose="020B0403030403020204" pitchFamily="34" charset="0"/>
                        </a:rPr>
                        <a:t>“verifying benefits”!</a:t>
                      </a:r>
                    </a:p>
                  </a:txBody>
                  <a:tcPr/>
                </a:tc>
                <a:extLst>
                  <a:ext uri="{0D108BD9-81ED-4DB2-BD59-A6C34878D82A}">
                    <a16:rowId xmlns:a16="http://schemas.microsoft.com/office/drawing/2014/main" val="1063708449"/>
                  </a:ext>
                </a:extLst>
              </a:tr>
              <a:tr h="667660">
                <a:tc>
                  <a:txBody>
                    <a:bodyPr/>
                    <a:lstStyle/>
                    <a:p>
                      <a:r>
                        <a:rPr lang="en-US" sz="2300" b="1" i="0" dirty="0">
                          <a:latin typeface="Source Sans Pro" panose="020B0503030403020204" pitchFamily="34" charset="0"/>
                          <a:ea typeface="Source Sans Pro" panose="020B0503030403020204" pitchFamily="34" charset="0"/>
                        </a:rPr>
                        <a:t>2. Development</a:t>
                      </a:r>
                    </a:p>
                  </a:txBody>
                  <a:tcPr/>
                </a:tc>
                <a:tc>
                  <a:txBody>
                    <a:bodyPr/>
                    <a:lstStyle/>
                    <a:p>
                      <a:r>
                        <a:rPr lang="en-US" sz="1400" b="0" i="0" dirty="0">
                          <a:solidFill>
                            <a:schemeClr val="tx2"/>
                          </a:solidFill>
                          <a:latin typeface="Source Sans Pro Light" panose="020B0403030403020204" pitchFamily="34" charset="0"/>
                          <a:ea typeface="Source Sans Pro Light" panose="020B0403030403020204" pitchFamily="34" charset="0"/>
                        </a:rPr>
                        <a:t>proof of </a:t>
                      </a:r>
                      <a:r>
                        <a:rPr lang="en-US" sz="1400" b="0" i="0" u="sng" dirty="0">
                          <a:solidFill>
                            <a:schemeClr val="tx2"/>
                          </a:solidFill>
                          <a:latin typeface="Source Sans Pro Light" panose="020B0403030403020204" pitchFamily="34" charset="0"/>
                          <a:ea typeface="Source Sans Pro Light" panose="020B0403030403020204" pitchFamily="34" charset="0"/>
                        </a:rPr>
                        <a:t>meeting intent</a:t>
                      </a:r>
                      <a:r>
                        <a:rPr lang="en-US" sz="1400" b="0" i="0" dirty="0">
                          <a:solidFill>
                            <a:schemeClr val="tx2"/>
                          </a:solidFill>
                          <a:latin typeface="Source Sans Pro Light" panose="020B0403030403020204" pitchFamily="34" charset="0"/>
                          <a:ea typeface="Source Sans Pro Light" panose="020B0403030403020204" pitchFamily="34" charset="0"/>
                        </a:rPr>
                        <a:t> such as access, quality, or productivity gain</a:t>
                      </a:r>
                    </a:p>
                  </a:txBody>
                  <a:tcPr/>
                </a:tc>
                <a:tc>
                  <a:txBody>
                    <a:bodyPr/>
                    <a:lstStyle/>
                    <a:p>
                      <a:pPr algn="ctr"/>
                      <a:r>
                        <a:rPr lang="en-US" sz="1400" b="0" i="0" dirty="0">
                          <a:solidFill>
                            <a:schemeClr val="tx2"/>
                          </a:solidFill>
                          <a:latin typeface="Source Sans Pro Light" panose="020B0403030403020204" pitchFamily="34" charset="0"/>
                          <a:ea typeface="Source Sans Pro Light" panose="020B0403030403020204" pitchFamily="34" charset="0"/>
                        </a:rPr>
                        <a:t>Focus on achievable benefit</a:t>
                      </a:r>
                    </a:p>
                  </a:txBody>
                  <a:tcPr anchor="ctr"/>
                </a:tc>
                <a:tc>
                  <a:txBody>
                    <a:bodyPr/>
                    <a:lstStyle/>
                    <a:p>
                      <a:pPr algn="ctr"/>
                      <a:r>
                        <a:rPr lang="en-US" sz="3200" b="0" i="0" dirty="0">
                          <a:solidFill>
                            <a:schemeClr val="tx2"/>
                          </a:solidFill>
                          <a:latin typeface="Source Sans Pro Light" panose="020B0403030403020204" pitchFamily="34" charset="0"/>
                          <a:ea typeface="Source Sans Pro Light" panose="020B0403030403020204" pitchFamily="34" charset="0"/>
                        </a:rPr>
                        <a:t>?</a:t>
                      </a:r>
                    </a:p>
                  </a:txBody>
                  <a:tcPr anchor="ctr"/>
                </a:tc>
                <a:extLst>
                  <a:ext uri="{0D108BD9-81ED-4DB2-BD59-A6C34878D82A}">
                    <a16:rowId xmlns:a16="http://schemas.microsoft.com/office/drawing/2014/main" val="1301379611"/>
                  </a:ext>
                </a:extLst>
              </a:tr>
              <a:tr h="667660">
                <a:tc>
                  <a:txBody>
                    <a:bodyPr/>
                    <a:lstStyle/>
                    <a:p>
                      <a:r>
                        <a:rPr lang="en-US" sz="2300" b="1" i="0" dirty="0">
                          <a:latin typeface="Source Sans Pro" panose="020B0503030403020204" pitchFamily="34" charset="0"/>
                          <a:ea typeface="Source Sans Pro" panose="020B0503030403020204" pitchFamily="34" charset="0"/>
                        </a:rPr>
                        <a:t>3. Dissemination</a:t>
                      </a:r>
                    </a:p>
                  </a:txBody>
                  <a:tcPr/>
                </a:tc>
                <a:tc>
                  <a:txBody>
                    <a:bodyPr/>
                    <a:lstStyle/>
                    <a:p>
                      <a:r>
                        <a:rPr lang="en-US" sz="1400" b="0" i="0" dirty="0">
                          <a:solidFill>
                            <a:schemeClr val="tx2"/>
                          </a:solidFill>
                          <a:latin typeface="Source Sans Pro Light" panose="020B0403030403020204" pitchFamily="34" charset="0"/>
                          <a:ea typeface="Source Sans Pro Light" panose="020B0403030403020204" pitchFamily="34" charset="0"/>
                        </a:rPr>
                        <a:t>refine the technology as well as </a:t>
                      </a:r>
                      <a:r>
                        <a:rPr lang="en-US" sz="1400" b="0" i="0" u="sng" dirty="0">
                          <a:solidFill>
                            <a:schemeClr val="tx2"/>
                          </a:solidFill>
                          <a:latin typeface="Source Sans Pro Light" panose="020B0403030403020204" pitchFamily="34" charset="0"/>
                          <a:ea typeface="Source Sans Pro Light" panose="020B0403030403020204" pitchFamily="34" charset="0"/>
                        </a:rPr>
                        <a:t>adapt the business model</a:t>
                      </a:r>
                    </a:p>
                  </a:txBody>
                  <a:tcPr/>
                </a:tc>
                <a:tc>
                  <a:txBody>
                    <a:bodyPr/>
                    <a:lstStyle/>
                    <a:p>
                      <a:pPr algn="ctr"/>
                      <a:r>
                        <a:rPr lang="en-US" sz="1400" b="0" i="0" dirty="0">
                          <a:solidFill>
                            <a:schemeClr val="tx2"/>
                          </a:solidFill>
                          <a:latin typeface="Source Sans Pro Light" panose="020B0403030403020204" pitchFamily="34" charset="0"/>
                          <a:ea typeface="Source Sans Pro Light" panose="020B0403030403020204" pitchFamily="34" charset="0"/>
                        </a:rPr>
                        <a:t>ROI requires business model change</a:t>
                      </a:r>
                    </a:p>
                  </a:txBody>
                  <a:tcPr anchor="ctr"/>
                </a:tc>
                <a:tc>
                  <a:txBody>
                    <a:bodyPr/>
                    <a:lstStyle/>
                    <a:p>
                      <a:pPr algn="ctr"/>
                      <a:r>
                        <a:rPr lang="en-US" sz="3200" b="0" i="0" dirty="0">
                          <a:solidFill>
                            <a:schemeClr val="tx2"/>
                          </a:solidFill>
                          <a:latin typeface="Source Sans Pro Light" panose="020B0403030403020204" pitchFamily="34" charset="0"/>
                          <a:ea typeface="Source Sans Pro Light" panose="020B0403030403020204" pitchFamily="34" charset="0"/>
                        </a:rPr>
                        <a:t>?</a:t>
                      </a:r>
                    </a:p>
                  </a:txBody>
                  <a:tcPr anchor="ctr"/>
                </a:tc>
                <a:extLst>
                  <a:ext uri="{0D108BD9-81ED-4DB2-BD59-A6C34878D82A}">
                    <a16:rowId xmlns:a16="http://schemas.microsoft.com/office/drawing/2014/main" val="405700898"/>
                  </a:ext>
                </a:extLst>
              </a:tr>
            </a:tbl>
          </a:graphicData>
        </a:graphic>
      </p:graphicFrame>
      <p:sp>
        <p:nvSpPr>
          <p:cNvPr id="5" name="Rounded Rectangular Callout 4">
            <a:extLst>
              <a:ext uri="{FF2B5EF4-FFF2-40B4-BE49-F238E27FC236}">
                <a16:creationId xmlns:a16="http://schemas.microsoft.com/office/drawing/2014/main" id="{F0018489-AD65-5AB0-B0BF-D5ECB0DCDE4B}"/>
              </a:ext>
            </a:extLst>
          </p:cNvPr>
          <p:cNvSpPr/>
          <p:nvPr/>
        </p:nvSpPr>
        <p:spPr>
          <a:xfrm>
            <a:off x="4754220" y="5032765"/>
            <a:ext cx="1659194" cy="612648"/>
          </a:xfrm>
          <a:prstGeom prst="wedgeRoundRectCallout">
            <a:avLst>
              <a:gd name="adj1" fmla="val -24049"/>
              <a:gd name="adj2" fmla="val -93097"/>
              <a:gd name="adj3" fmla="val 1666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defTabSz="457099"/>
            <a:r>
              <a:rPr lang="en-US" dirty="0">
                <a:solidFill>
                  <a:srgbClr val="000000"/>
                </a:solidFill>
                <a:latin typeface="Source Sans Pro Light" panose="020B0403030403020204" pitchFamily="34" charset="0"/>
                <a:ea typeface="Source Sans Pro Light" panose="020B0403030403020204" pitchFamily="34" charset="0"/>
              </a:rPr>
              <a:t>We have a mature world-view here</a:t>
            </a:r>
          </a:p>
          <a:p>
            <a:pPr defTabSz="457099"/>
            <a:r>
              <a:rPr lang="en-US" sz="1000" dirty="0">
                <a:solidFill>
                  <a:srgbClr val="000000"/>
                </a:solidFill>
                <a:latin typeface="Source Sans Pro Light" panose="020B0403030403020204" pitchFamily="34" charset="0"/>
                <a:ea typeface="Source Sans Pro Light" panose="020B0403030403020204" pitchFamily="34" charset="0"/>
              </a:rPr>
              <a:t>http://furm.stanford.edu</a:t>
            </a:r>
          </a:p>
        </p:txBody>
      </p:sp>
      <p:sp>
        <p:nvSpPr>
          <p:cNvPr id="7" name="Rounded Rectangular Callout 6">
            <a:extLst>
              <a:ext uri="{FF2B5EF4-FFF2-40B4-BE49-F238E27FC236}">
                <a16:creationId xmlns:a16="http://schemas.microsoft.com/office/drawing/2014/main" id="{B8D6FDE7-AB43-C24F-6E14-80F1A6C52DF7}"/>
              </a:ext>
            </a:extLst>
          </p:cNvPr>
          <p:cNvSpPr/>
          <p:nvPr/>
        </p:nvSpPr>
        <p:spPr>
          <a:xfrm>
            <a:off x="2760133" y="5032765"/>
            <a:ext cx="1932614" cy="612648"/>
          </a:xfrm>
          <a:prstGeom prst="wedgeRoundRectCallout">
            <a:avLst>
              <a:gd name="adj1" fmla="val -24049"/>
              <a:gd name="adj2" fmla="val -93097"/>
              <a:gd name="adj3" fmla="val 1666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defTabSz="457099"/>
            <a:r>
              <a:rPr lang="en-US" dirty="0">
                <a:solidFill>
                  <a:srgbClr val="000000"/>
                </a:solidFill>
                <a:latin typeface="Source Sans Pro Light" panose="020B0403030403020204" pitchFamily="34" charset="0"/>
                <a:ea typeface="Source Sans Pro Light" panose="020B0403030403020204" pitchFamily="34" charset="0"/>
              </a:rPr>
              <a:t>Welcoming Innovation</a:t>
            </a:r>
          </a:p>
          <a:p>
            <a:pPr defTabSz="457099"/>
            <a:r>
              <a:rPr lang="en-US" sz="1000" dirty="0">
                <a:solidFill>
                  <a:srgbClr val="000000"/>
                </a:solidFill>
                <a:latin typeface="Source Sans Pro Light" panose="020B0403030403020204" pitchFamily="34" charset="0"/>
                <a:ea typeface="Source Sans Pro Light" panose="020B0403030403020204" pitchFamily="34" charset="0"/>
              </a:rPr>
              <a:t>http://</a:t>
            </a:r>
            <a:r>
              <a:rPr lang="en-US" sz="1000" dirty="0" err="1">
                <a:solidFill>
                  <a:srgbClr val="000000"/>
                </a:solidFill>
                <a:latin typeface="Source Sans Pro Light" panose="020B0403030403020204" pitchFamily="34" charset="0"/>
                <a:ea typeface="Source Sans Pro Light" panose="020B0403030403020204" pitchFamily="34" charset="0"/>
              </a:rPr>
              <a:t>goto.stanford.edu</a:t>
            </a:r>
            <a:r>
              <a:rPr lang="en-US" sz="1000" dirty="0">
                <a:solidFill>
                  <a:srgbClr val="000000"/>
                </a:solidFill>
                <a:latin typeface="Source Sans Pro Light" panose="020B0403030403020204" pitchFamily="34" charset="0"/>
                <a:ea typeface="Source Sans Pro Light" panose="020B0403030403020204" pitchFamily="34" charset="0"/>
              </a:rPr>
              <a:t>/innovation</a:t>
            </a:r>
          </a:p>
        </p:txBody>
      </p:sp>
      <p:sp>
        <p:nvSpPr>
          <p:cNvPr id="6" name="Rounded Rectangular Callout 5">
            <a:extLst>
              <a:ext uri="{FF2B5EF4-FFF2-40B4-BE49-F238E27FC236}">
                <a16:creationId xmlns:a16="http://schemas.microsoft.com/office/drawing/2014/main" id="{2D41278D-18D2-C450-D212-21BD3D8F6DD9}"/>
              </a:ext>
            </a:extLst>
          </p:cNvPr>
          <p:cNvSpPr/>
          <p:nvPr/>
        </p:nvSpPr>
        <p:spPr>
          <a:xfrm>
            <a:off x="6536359" y="5020158"/>
            <a:ext cx="1782141" cy="612648"/>
          </a:xfrm>
          <a:prstGeom prst="wedgeRoundRectCallout">
            <a:avLst>
              <a:gd name="adj1" fmla="val -24049"/>
              <a:gd name="adj2" fmla="val -93097"/>
              <a:gd name="adj3" fmla="val 1666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defTabSz="457099"/>
            <a:r>
              <a:rPr lang="en-US" dirty="0">
                <a:solidFill>
                  <a:srgbClr val="000000"/>
                </a:solidFill>
                <a:latin typeface="Source Sans Pro Light" panose="020B0403030403020204" pitchFamily="34" charset="0"/>
                <a:ea typeface="Source Sans Pro Light" panose="020B0403030403020204" pitchFamily="34" charset="0"/>
              </a:rPr>
              <a:t>We need to develop this world-view</a:t>
            </a:r>
          </a:p>
          <a:p>
            <a:pPr defTabSz="457099"/>
            <a:r>
              <a:rPr lang="en-US" sz="1000" dirty="0">
                <a:solidFill>
                  <a:srgbClr val="000000"/>
                </a:solidFill>
                <a:latin typeface="Source Sans Pro Light" panose="020B0403030403020204" pitchFamily="34" charset="0"/>
                <a:ea typeface="Source Sans Pro Light" panose="020B0403030403020204" pitchFamily="34" charset="0"/>
              </a:rPr>
              <a:t>Jindal et al, 2024 (JAMIA)</a:t>
            </a:r>
          </a:p>
        </p:txBody>
      </p:sp>
    </p:spTree>
    <p:extLst>
      <p:ext uri="{BB962C8B-B14F-4D97-AF65-F5344CB8AC3E}">
        <p14:creationId xmlns:p14="http://schemas.microsoft.com/office/powerpoint/2010/main" val="320976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Data Science can offer …</a:t>
            </a:r>
          </a:p>
        </p:txBody>
      </p:sp>
      <p:sp>
        <p:nvSpPr>
          <p:cNvPr id="3" name="Content Placeholder 2"/>
          <p:cNvSpPr>
            <a:spLocks noGrp="1"/>
          </p:cNvSpPr>
          <p:nvPr>
            <p:ph idx="1"/>
          </p:nvPr>
        </p:nvSpPr>
        <p:spPr/>
        <p:txBody>
          <a:bodyPr>
            <a:noAutofit/>
          </a:bodyPr>
          <a:lstStyle/>
          <a:p>
            <a:r>
              <a:rPr lang="en-US" sz="2800" dirty="0"/>
              <a:t>Precision in the Science of Medicine</a:t>
            </a:r>
          </a:p>
          <a:p>
            <a:pPr lvl="1"/>
            <a:r>
              <a:rPr lang="en-US" sz="1800" dirty="0"/>
              <a:t>Measure a zillion variables to figure out what is going on and why.</a:t>
            </a:r>
            <a:endParaRPr lang="en-US" sz="3600" dirty="0"/>
          </a:p>
          <a:p>
            <a:endParaRPr lang="en-US" sz="2800" dirty="0"/>
          </a:p>
          <a:p>
            <a:r>
              <a:rPr lang="en-US" sz="2800" dirty="0"/>
              <a:t>Precision in the Practice of Medicine</a:t>
            </a:r>
          </a:p>
          <a:p>
            <a:pPr lvl="1"/>
            <a:r>
              <a:rPr lang="en-US" sz="1800" dirty="0"/>
              <a:t>Let’s look at what we routinely collect on millions of individuals to make care better for the next person.</a:t>
            </a:r>
            <a:endParaRPr lang="en-US" sz="3600" dirty="0"/>
          </a:p>
          <a:p>
            <a:endParaRPr lang="en-US" sz="2800" dirty="0"/>
          </a:p>
          <a:p>
            <a:r>
              <a:rPr lang="en-US" sz="2800" dirty="0"/>
              <a:t>Precision in Delivery of Medical care.</a:t>
            </a:r>
          </a:p>
          <a:p>
            <a:pPr lvl="1"/>
            <a:r>
              <a:rPr lang="en-US" sz="1800" dirty="0"/>
              <a:t>People have priorities beyond just getting treated.</a:t>
            </a:r>
          </a:p>
        </p:txBody>
      </p:sp>
    </p:spTree>
    <p:extLst>
      <p:ext uri="{BB962C8B-B14F-4D97-AF65-F5344CB8AC3E}">
        <p14:creationId xmlns:p14="http://schemas.microsoft.com/office/powerpoint/2010/main" val="198106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9ECE-884F-2A4C-90E7-CBFFC4D47E44}"/>
              </a:ext>
            </a:extLst>
          </p:cNvPr>
          <p:cNvSpPr>
            <a:spLocks noGrp="1"/>
          </p:cNvSpPr>
          <p:nvPr>
            <p:ph type="title"/>
          </p:nvPr>
        </p:nvSpPr>
        <p:spPr>
          <a:xfrm>
            <a:off x="0" y="0"/>
            <a:ext cx="9144000" cy="1143000"/>
          </a:xfrm>
        </p:spPr>
        <p:txBody>
          <a:bodyPr anchor="ctr"/>
          <a:lstStyle/>
          <a:p>
            <a:pPr algn="ctr"/>
            <a:r>
              <a:rPr lang="en-US" dirty="0"/>
              <a:t>Learning Goals</a:t>
            </a:r>
          </a:p>
        </p:txBody>
      </p:sp>
      <p:graphicFrame>
        <p:nvGraphicFramePr>
          <p:cNvPr id="5" name="Content Placeholder 4">
            <a:extLst>
              <a:ext uri="{FF2B5EF4-FFF2-40B4-BE49-F238E27FC236}">
                <a16:creationId xmlns:a16="http://schemas.microsoft.com/office/drawing/2014/main" id="{04902614-0CAD-384D-9C92-1AF426A54C06}"/>
              </a:ext>
            </a:extLst>
          </p:cNvPr>
          <p:cNvGraphicFramePr>
            <a:graphicFrameLocks noGrp="1"/>
          </p:cNvGraphicFramePr>
          <p:nvPr>
            <p:ph idx="1"/>
          </p:nvPr>
        </p:nvGraphicFramePr>
        <p:xfrm>
          <a:off x="365759" y="1467197"/>
          <a:ext cx="8420793" cy="502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06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6271860-A2D5-9F49-A572-0AEBF16F1E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25EB799-681D-1E4C-B30D-75B287074F8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A9ADF792-9B23-9F46-991F-151AAD4B772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AC1DAC3B-437A-A049-BA15-ECE87A2DFBB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201F92D-0789-9545-BA4A-18D9A7BC617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D45AACB0-D23D-FB43-B8A5-09B1F83CCCC7}"/>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EF35A531-1095-684B-B775-296860E2F4B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6F0D077-E13D-EB4D-8F77-B754A1E8E6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D860546C-F748-3E46-BB73-A54F17C186D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5E295907-2818-3F46-A469-F9FF95BD83E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19" dirty="0">
                <a:solidFill>
                  <a:schemeClr val="bg1"/>
                </a:solidFill>
              </a:rPr>
              <a:t>Tell us what you think!</a:t>
            </a:r>
          </a:p>
        </p:txBody>
      </p:sp>
      <p:sp>
        <p:nvSpPr>
          <p:cNvPr id="3" name="Content Placeholder 2"/>
          <p:cNvSpPr>
            <a:spLocks noGrp="1"/>
          </p:cNvSpPr>
          <p:nvPr>
            <p:ph idx="1"/>
          </p:nvPr>
        </p:nvSpPr>
        <p:spPr/>
        <p:txBody>
          <a:bodyPr/>
          <a:lstStyle/>
          <a:p>
            <a:pPr marL="0" indent="0" algn="ctr" defTabSz="914353">
              <a:spcBef>
                <a:spcPts val="0"/>
              </a:spcBef>
              <a:buNone/>
            </a:pPr>
            <a:endParaRPr lang="en-US" sz="2531" dirty="0">
              <a:solidFill>
                <a:schemeClr val="bg1"/>
              </a:solidFill>
            </a:endParaRPr>
          </a:p>
          <a:p>
            <a:pPr marL="0" indent="0" algn="ctr" defTabSz="914353">
              <a:spcBef>
                <a:spcPts val="0"/>
              </a:spcBef>
              <a:buNone/>
            </a:pPr>
            <a:r>
              <a:rPr lang="en-US" sz="2531" dirty="0">
                <a:solidFill>
                  <a:schemeClr val="bg1"/>
                </a:solidFill>
              </a:rPr>
              <a:t>You just completed the class. Please tell us how it went. Were the learning goals met? What would you want changed?</a:t>
            </a:r>
          </a:p>
          <a:p>
            <a:pPr marL="0" indent="0" algn="ctr" defTabSz="914353">
              <a:spcBef>
                <a:spcPts val="0"/>
              </a:spcBef>
              <a:buNone/>
            </a:pPr>
            <a:endParaRPr lang="en-US" sz="2531" dirty="0">
              <a:solidFill>
                <a:schemeClr val="bg1"/>
              </a:solidFill>
            </a:endParaRPr>
          </a:p>
          <a:p>
            <a:pPr marL="0" indent="0" defTabSz="914353">
              <a:spcBef>
                <a:spcPts val="0"/>
              </a:spcBef>
              <a:buNone/>
            </a:pPr>
            <a:endParaRPr lang="en-US" sz="2531" dirty="0">
              <a:solidFill>
                <a:schemeClr val="bg1"/>
              </a:solidFill>
            </a:endParaRPr>
          </a:p>
          <a:p>
            <a:pPr marL="0" indent="0" algn="ctr" defTabSz="914353">
              <a:spcBef>
                <a:spcPts val="0"/>
              </a:spcBef>
              <a:buNone/>
            </a:pPr>
            <a:r>
              <a:rPr lang="en-US" sz="2531" i="1" dirty="0">
                <a:solidFill>
                  <a:schemeClr val="bg1"/>
                </a:solidFill>
              </a:rPr>
              <a:t>Please take a few minutes and fill out the course evaluations. It’s anonymous, so please be candid; and if you can, tell us your ideas of how to fix what you didn’t like.</a:t>
            </a:r>
          </a:p>
          <a:p>
            <a:pPr marL="0" indent="0" defTabSz="914353">
              <a:spcBef>
                <a:spcPts val="0"/>
              </a:spcBef>
              <a:buNone/>
            </a:pPr>
            <a:endParaRPr lang="en-US" sz="1600" dirty="0">
              <a:solidFill>
                <a:schemeClr val="bg1"/>
              </a:solidFill>
            </a:endParaRPr>
          </a:p>
        </p:txBody>
      </p:sp>
    </p:spTree>
    <p:extLst>
      <p:ext uri="{BB962C8B-B14F-4D97-AF65-F5344CB8AC3E}">
        <p14:creationId xmlns:p14="http://schemas.microsoft.com/office/powerpoint/2010/main" val="74312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A5F0-2F1A-9440-AD34-A4B6EFE26639}"/>
              </a:ext>
            </a:extLst>
          </p:cNvPr>
          <p:cNvSpPr>
            <a:spLocks noGrp="1"/>
          </p:cNvSpPr>
          <p:nvPr>
            <p:ph type="title"/>
          </p:nvPr>
        </p:nvSpPr>
        <p:spPr/>
        <p:txBody>
          <a:bodyPr anchor="ctr"/>
          <a:lstStyle/>
          <a:p>
            <a:r>
              <a:rPr lang="en-US" dirty="0"/>
              <a:t>Lectures 1, 2</a:t>
            </a:r>
          </a:p>
        </p:txBody>
      </p:sp>
      <p:sp>
        <p:nvSpPr>
          <p:cNvPr id="5" name="Rectangle 4">
            <a:extLst>
              <a:ext uri="{FF2B5EF4-FFF2-40B4-BE49-F238E27FC236}">
                <a16:creationId xmlns:a16="http://schemas.microsoft.com/office/drawing/2014/main" id="{ABEFF5B5-C02F-4E4B-AB0B-CE4FEC9C76B1}"/>
              </a:ext>
            </a:extLst>
          </p:cNvPr>
          <p:cNvSpPr/>
          <p:nvPr/>
        </p:nvSpPr>
        <p:spPr>
          <a:xfrm>
            <a:off x="5569045" y="2093086"/>
            <a:ext cx="2765751" cy="830997"/>
          </a:xfrm>
          <a:prstGeom prst="rect">
            <a:avLst/>
          </a:prstGeom>
        </p:spPr>
        <p:txBody>
          <a:bodyPr wrap="square">
            <a:spAutoFit/>
          </a:bodyPr>
          <a:lstStyle/>
          <a:p>
            <a:r>
              <a:rPr lang="en-US" sz="2400" dirty="0">
                <a:latin typeface="Calibri" panose="020F0502020204030204" pitchFamily="34" charset="0"/>
                <a:ea typeface="Calibri"/>
                <a:cs typeface="Calibri" panose="020F0502020204030204" pitchFamily="34" charset="0"/>
                <a:sym typeface="Calibri"/>
              </a:rPr>
              <a:t>Where and why are data generated?</a:t>
            </a:r>
            <a:endParaRPr lang="en-US" sz="2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5B3481BA-6C63-914D-B667-382E25FA718C}"/>
              </a:ext>
            </a:extLst>
          </p:cNvPr>
          <p:cNvSpPr/>
          <p:nvPr/>
        </p:nvSpPr>
        <p:spPr>
          <a:xfrm>
            <a:off x="5569045" y="4762158"/>
            <a:ext cx="2765751" cy="830997"/>
          </a:xfrm>
          <a:prstGeom prst="rect">
            <a:avLst/>
          </a:prstGeom>
        </p:spPr>
        <p:txBody>
          <a:bodyPr wrap="square">
            <a:spAutoFit/>
          </a:bodyPr>
          <a:lstStyle/>
          <a:p>
            <a:r>
              <a:rPr lang="en-US" sz="2400" dirty="0">
                <a:latin typeface="Calibri" panose="020F0502020204030204" pitchFamily="34" charset="0"/>
                <a:ea typeface="Calibri"/>
                <a:cs typeface="Calibri" panose="020F0502020204030204" pitchFamily="34" charset="0"/>
                <a:sym typeface="Calibri"/>
              </a:rPr>
              <a:t>Research questions and study designs</a:t>
            </a:r>
            <a:endParaRPr lang="en-US"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6C36776-03DA-9D4F-9148-1154F447FEB0}"/>
              </a:ext>
            </a:extLst>
          </p:cNvPr>
          <p:cNvPicPr>
            <a:picLocks noChangeAspect="1"/>
          </p:cNvPicPr>
          <p:nvPr/>
        </p:nvPicPr>
        <p:blipFill>
          <a:blip r:embed="rId3"/>
          <a:stretch>
            <a:fillRect/>
          </a:stretch>
        </p:blipFill>
        <p:spPr>
          <a:xfrm>
            <a:off x="615556" y="1143300"/>
            <a:ext cx="4151960" cy="2722393"/>
          </a:xfrm>
          <a:prstGeom prst="rect">
            <a:avLst/>
          </a:prstGeom>
          <a:ln>
            <a:solidFill>
              <a:schemeClr val="tx1"/>
            </a:solidFill>
          </a:ln>
        </p:spPr>
      </p:pic>
      <p:pic>
        <p:nvPicPr>
          <p:cNvPr id="4" name="Picture 3">
            <a:extLst>
              <a:ext uri="{FF2B5EF4-FFF2-40B4-BE49-F238E27FC236}">
                <a16:creationId xmlns:a16="http://schemas.microsoft.com/office/drawing/2014/main" id="{ACD61C9C-810A-5146-A2E9-EC1C907198FE}"/>
              </a:ext>
            </a:extLst>
          </p:cNvPr>
          <p:cNvPicPr>
            <a:picLocks noChangeAspect="1"/>
          </p:cNvPicPr>
          <p:nvPr/>
        </p:nvPicPr>
        <p:blipFill>
          <a:blip r:embed="rId4"/>
          <a:stretch>
            <a:fillRect/>
          </a:stretch>
        </p:blipFill>
        <p:spPr>
          <a:xfrm>
            <a:off x="615556" y="3933918"/>
            <a:ext cx="4151960" cy="2500888"/>
          </a:xfrm>
          <a:prstGeom prst="rect">
            <a:avLst/>
          </a:prstGeom>
          <a:ln>
            <a:solidFill>
              <a:schemeClr val="tx1"/>
            </a:solidFill>
          </a:ln>
        </p:spPr>
      </p:pic>
    </p:spTree>
    <p:extLst>
      <p:ext uri="{BB962C8B-B14F-4D97-AF65-F5344CB8AC3E}">
        <p14:creationId xmlns:p14="http://schemas.microsoft.com/office/powerpoint/2010/main" val="3929431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249E-A414-3E4D-9FF6-58A267334852}"/>
              </a:ext>
            </a:extLst>
          </p:cNvPr>
          <p:cNvSpPr>
            <a:spLocks noGrp="1"/>
          </p:cNvSpPr>
          <p:nvPr>
            <p:ph type="title"/>
          </p:nvPr>
        </p:nvSpPr>
        <p:spPr/>
        <p:txBody>
          <a:bodyPr/>
          <a:lstStyle/>
          <a:p>
            <a:r>
              <a:rPr lang="en-US" dirty="0"/>
              <a:t>Lectures 3, 4</a:t>
            </a:r>
          </a:p>
        </p:txBody>
      </p:sp>
      <p:pic>
        <p:nvPicPr>
          <p:cNvPr id="5" name="Shape 355">
            <a:extLst>
              <a:ext uri="{FF2B5EF4-FFF2-40B4-BE49-F238E27FC236}">
                <a16:creationId xmlns:a16="http://schemas.microsoft.com/office/drawing/2014/main" id="{4DB6C3D9-7EDE-704B-B4A0-11B80B653DF4}"/>
              </a:ext>
            </a:extLst>
          </p:cNvPr>
          <p:cNvPicPr preferRelativeResize="0">
            <a:picLocks noChangeAspect="1"/>
          </p:cNvPicPr>
          <p:nvPr/>
        </p:nvPicPr>
        <p:blipFill rotWithShape="1">
          <a:blip r:embed="rId3">
            <a:alphaModFix/>
          </a:blip>
          <a:srcRect/>
          <a:stretch/>
        </p:blipFill>
        <p:spPr>
          <a:xfrm>
            <a:off x="322063" y="3928151"/>
            <a:ext cx="3931920" cy="2692186"/>
          </a:xfrm>
          <a:prstGeom prst="rect">
            <a:avLst/>
          </a:prstGeom>
          <a:noFill/>
          <a:ln>
            <a:solidFill>
              <a:schemeClr val="tx1"/>
            </a:solidFill>
          </a:ln>
        </p:spPr>
      </p:pic>
      <p:sp>
        <p:nvSpPr>
          <p:cNvPr id="8" name="Rectangle 7">
            <a:extLst>
              <a:ext uri="{FF2B5EF4-FFF2-40B4-BE49-F238E27FC236}">
                <a16:creationId xmlns:a16="http://schemas.microsoft.com/office/drawing/2014/main" id="{E2F0AA0F-3B28-5E45-BE88-FF4B908E43E3}"/>
              </a:ext>
            </a:extLst>
          </p:cNvPr>
          <p:cNvSpPr/>
          <p:nvPr/>
        </p:nvSpPr>
        <p:spPr>
          <a:xfrm>
            <a:off x="4572000" y="1545045"/>
            <a:ext cx="4800600" cy="1815882"/>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Ask about:</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How are the data organized (i.e. what schema)?</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Where do the data come from?</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How can I access the data?</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Where are the errors introduced?</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Are the data useful for me? (exposures, outcomes, number of records)</a:t>
            </a:r>
          </a:p>
        </p:txBody>
      </p:sp>
      <p:sp>
        <p:nvSpPr>
          <p:cNvPr id="10" name="Rectangle 9">
            <a:extLst>
              <a:ext uri="{FF2B5EF4-FFF2-40B4-BE49-F238E27FC236}">
                <a16:creationId xmlns:a16="http://schemas.microsoft.com/office/drawing/2014/main" id="{ED61FD1A-D0D8-CD4E-B575-60341739E1C0}"/>
              </a:ext>
            </a:extLst>
          </p:cNvPr>
          <p:cNvSpPr/>
          <p:nvPr/>
        </p:nvSpPr>
        <p:spPr>
          <a:xfrm>
            <a:off x="4572000" y="4434197"/>
            <a:ext cx="2062262" cy="1077218"/>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Ask about:</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Things</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Names</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Relationships</a:t>
            </a:r>
          </a:p>
        </p:txBody>
      </p:sp>
      <p:pic>
        <p:nvPicPr>
          <p:cNvPr id="11" name="Picture 10">
            <a:extLst>
              <a:ext uri="{FF2B5EF4-FFF2-40B4-BE49-F238E27FC236}">
                <a16:creationId xmlns:a16="http://schemas.microsoft.com/office/drawing/2014/main" id="{ED5315E2-E772-F145-AFC2-700328B53352}"/>
              </a:ext>
            </a:extLst>
          </p:cNvPr>
          <p:cNvPicPr>
            <a:picLocks noChangeAspect="1"/>
          </p:cNvPicPr>
          <p:nvPr/>
        </p:nvPicPr>
        <p:blipFill rotWithShape="1">
          <a:blip r:embed="rId4"/>
          <a:srcRect r="3750"/>
          <a:stretch/>
        </p:blipFill>
        <p:spPr>
          <a:xfrm>
            <a:off x="322063" y="1143000"/>
            <a:ext cx="3931920" cy="2620725"/>
          </a:xfrm>
          <a:prstGeom prst="rect">
            <a:avLst/>
          </a:prstGeom>
          <a:ln>
            <a:solidFill>
              <a:schemeClr val="tx1"/>
            </a:solidFill>
          </a:ln>
        </p:spPr>
      </p:pic>
    </p:spTree>
    <p:extLst>
      <p:ext uri="{BB962C8B-B14F-4D97-AF65-F5344CB8AC3E}">
        <p14:creationId xmlns:p14="http://schemas.microsoft.com/office/powerpoint/2010/main" val="412359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249E-A414-3E4D-9FF6-58A267334852}"/>
              </a:ext>
            </a:extLst>
          </p:cNvPr>
          <p:cNvSpPr>
            <a:spLocks noGrp="1"/>
          </p:cNvSpPr>
          <p:nvPr>
            <p:ph type="title"/>
          </p:nvPr>
        </p:nvSpPr>
        <p:spPr/>
        <p:txBody>
          <a:bodyPr/>
          <a:lstStyle/>
          <a:p>
            <a:r>
              <a:rPr lang="en-US" dirty="0"/>
              <a:t>Lectures 5, 6</a:t>
            </a:r>
          </a:p>
        </p:txBody>
      </p:sp>
      <p:sp>
        <p:nvSpPr>
          <p:cNvPr id="8" name="Rectangle 7">
            <a:extLst>
              <a:ext uri="{FF2B5EF4-FFF2-40B4-BE49-F238E27FC236}">
                <a16:creationId xmlns:a16="http://schemas.microsoft.com/office/drawing/2014/main" id="{E2F0AA0F-3B28-5E45-BE88-FF4B908E43E3}"/>
              </a:ext>
            </a:extLst>
          </p:cNvPr>
          <p:cNvSpPr/>
          <p:nvPr/>
        </p:nvSpPr>
        <p:spPr>
          <a:xfrm>
            <a:off x="4764295" y="1120676"/>
            <a:ext cx="4379705" cy="2308324"/>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Transforming data into analysis ready datasets.</a:t>
            </a:r>
          </a:p>
          <a:p>
            <a:pPr marL="285750" indent="-285750">
              <a:buFont typeface="Arial" panose="020B0604020202020204" pitchFamily="34" charset="0"/>
              <a:buChar char="•"/>
            </a:pPr>
            <a:r>
              <a:rPr lang="en-US" sz="1600" dirty="0">
                <a:latin typeface="Source Sans Pro Light" panose="020B0403030403020204" pitchFamily="34" charset="0"/>
                <a:ea typeface="Source Sans Pro Light" panose="020B0403030403020204" pitchFamily="34" charset="0"/>
              </a:rPr>
              <a:t>Feature spaces can be reduced using knowledge-graphs or via data-driven methods.</a:t>
            </a:r>
          </a:p>
          <a:p>
            <a:pPr marL="285750" indent="-285750">
              <a:buFont typeface="Arial" panose="020B0604020202020204" pitchFamily="34" charset="0"/>
              <a:buChar char="•"/>
            </a:pPr>
            <a:r>
              <a:rPr lang="en-US" sz="1600" dirty="0">
                <a:latin typeface="Source Sans Pro Light" panose="020B0403030403020204" pitchFamily="34" charset="0"/>
                <a:ea typeface="Source Sans Pro Light" panose="020B0403030403020204" pitchFamily="34" charset="0"/>
              </a:rPr>
              <a:t>You can create new features from the raw data.</a:t>
            </a:r>
          </a:p>
          <a:p>
            <a:pPr marL="285750" indent="-285750">
              <a:buFont typeface="Arial" panose="020B0604020202020204" pitchFamily="34" charset="0"/>
              <a:buChar char="•"/>
            </a:pPr>
            <a:r>
              <a:rPr lang="en-US" sz="1600" dirty="0">
                <a:latin typeface="Source Sans Pro Light" panose="020B0403030403020204" pitchFamily="34" charset="0"/>
                <a:ea typeface="Source Sans Pro Light" panose="020B0403030403020204" pitchFamily="34" charset="0"/>
              </a:rPr>
              <a:t>Missing data can be imputed with varying levels of sophistication (but be careful!).</a:t>
            </a:r>
          </a:p>
          <a:p>
            <a:pPr marL="285750" indent="-285750">
              <a:buFont typeface="Arial" panose="020B0604020202020204" pitchFamily="34" charset="0"/>
              <a:buChar char="•"/>
            </a:pPr>
            <a:r>
              <a:rPr lang="en-US" sz="1600" dirty="0">
                <a:latin typeface="Source Sans Pro Light" panose="020B0403030403020204" pitchFamily="34" charset="0"/>
                <a:ea typeface="Source Sans Pro Light" panose="020B0403030403020204" pitchFamily="34" charset="0"/>
              </a:rPr>
              <a:t>Your effectiveness in doing these tasks will increase by knowing some biology and medicine.</a:t>
            </a:r>
          </a:p>
        </p:txBody>
      </p:sp>
      <p:sp>
        <p:nvSpPr>
          <p:cNvPr id="10" name="Rectangle 9">
            <a:extLst>
              <a:ext uri="{FF2B5EF4-FFF2-40B4-BE49-F238E27FC236}">
                <a16:creationId xmlns:a16="http://schemas.microsoft.com/office/drawing/2014/main" id="{ED61FD1A-D0D8-CD4E-B575-60341739E1C0}"/>
              </a:ext>
            </a:extLst>
          </p:cNvPr>
          <p:cNvSpPr/>
          <p:nvPr/>
        </p:nvSpPr>
        <p:spPr>
          <a:xfrm>
            <a:off x="5353678" y="4960003"/>
            <a:ext cx="2648778" cy="584775"/>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Text is one source to mine </a:t>
            </a:r>
          </a:p>
          <a:p>
            <a:r>
              <a:rPr lang="en-US" sz="1600" dirty="0">
                <a:latin typeface="Source Sans Pro Light" panose="020B0403030403020204" pitchFamily="34" charset="0"/>
                <a:ea typeface="Source Sans Pro Light" panose="020B0403030403020204" pitchFamily="34" charset="0"/>
              </a:rPr>
              <a:t>[be careful how deep you go!]</a:t>
            </a:r>
          </a:p>
        </p:txBody>
      </p:sp>
      <p:pic>
        <p:nvPicPr>
          <p:cNvPr id="13" name="Picture 12">
            <a:extLst>
              <a:ext uri="{FF2B5EF4-FFF2-40B4-BE49-F238E27FC236}">
                <a16:creationId xmlns:a16="http://schemas.microsoft.com/office/drawing/2014/main" id="{88AAD1B9-B805-BF4E-B268-2F7D15B9E941}"/>
              </a:ext>
            </a:extLst>
          </p:cNvPr>
          <p:cNvPicPr>
            <a:picLocks noChangeAspect="1"/>
          </p:cNvPicPr>
          <p:nvPr/>
        </p:nvPicPr>
        <p:blipFill>
          <a:blip r:embed="rId3"/>
          <a:stretch>
            <a:fillRect/>
          </a:stretch>
        </p:blipFill>
        <p:spPr>
          <a:xfrm>
            <a:off x="523466" y="4267396"/>
            <a:ext cx="3898796" cy="1969990"/>
          </a:xfrm>
          <a:prstGeom prst="rect">
            <a:avLst/>
          </a:prstGeom>
          <a:solidFill>
            <a:schemeClr val="bg1"/>
          </a:solidFill>
        </p:spPr>
      </p:pic>
      <p:pic>
        <p:nvPicPr>
          <p:cNvPr id="31" name="Picture 30">
            <a:extLst>
              <a:ext uri="{FF2B5EF4-FFF2-40B4-BE49-F238E27FC236}">
                <a16:creationId xmlns:a16="http://schemas.microsoft.com/office/drawing/2014/main" id="{B926BDA9-EF21-3347-A17F-EDC4BFDD16B9}"/>
              </a:ext>
            </a:extLst>
          </p:cNvPr>
          <p:cNvPicPr>
            <a:picLocks noChangeAspect="1"/>
          </p:cNvPicPr>
          <p:nvPr/>
        </p:nvPicPr>
        <p:blipFill>
          <a:blip r:embed="rId4"/>
          <a:stretch>
            <a:fillRect/>
          </a:stretch>
        </p:blipFill>
        <p:spPr>
          <a:xfrm>
            <a:off x="523466" y="1195066"/>
            <a:ext cx="3758147" cy="2641596"/>
          </a:xfrm>
          <a:prstGeom prst="rect">
            <a:avLst/>
          </a:prstGeom>
          <a:ln>
            <a:solidFill>
              <a:schemeClr val="tx1"/>
            </a:solidFill>
          </a:ln>
        </p:spPr>
      </p:pic>
    </p:spTree>
    <p:extLst>
      <p:ext uri="{BB962C8B-B14F-4D97-AF65-F5344CB8AC3E}">
        <p14:creationId xmlns:p14="http://schemas.microsoft.com/office/powerpoint/2010/main" val="4019471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7, 8</a:t>
            </a:r>
          </a:p>
        </p:txBody>
      </p:sp>
      <p:sp>
        <p:nvSpPr>
          <p:cNvPr id="4" name="Rectangle 3">
            <a:extLst>
              <a:ext uri="{FF2B5EF4-FFF2-40B4-BE49-F238E27FC236}">
                <a16:creationId xmlns:a16="http://schemas.microsoft.com/office/drawing/2014/main" id="{4D9A8CA5-88E0-2540-8F2F-570A0FEF09DF}"/>
              </a:ext>
            </a:extLst>
          </p:cNvPr>
          <p:cNvSpPr/>
          <p:nvPr/>
        </p:nvSpPr>
        <p:spPr>
          <a:xfrm>
            <a:off x="4245504" y="1143600"/>
            <a:ext cx="4770145" cy="2308324"/>
          </a:xfrm>
          <a:prstGeom prst="rect">
            <a:avLst/>
          </a:prstGeom>
        </p:spPr>
        <p:txBody>
          <a:bodyPr wrap="square">
            <a:spAutoFit/>
          </a:bodyPr>
          <a:lstStyle/>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Data and questions span many timescales, with irregular time intervals</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Ordering of events is crucial.</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We can use time explicitly (time-series, time-to-outcome) or implicitly (binning)</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Timing of exposures and outcomes is crucial. Get index time right.</a:t>
            </a:r>
          </a:p>
          <a:p>
            <a:pPr marL="236538" indent="-228600">
              <a:buFont typeface="+mj-lt"/>
              <a:buAutoNum type="arabicPeriod"/>
            </a:pPr>
            <a:r>
              <a:rPr lang="en-US" sz="1800" dirty="0">
                <a:latin typeface="Source Sans Pro Light" panose="020B0403030403020204" pitchFamily="34" charset="0"/>
                <a:ea typeface="Source Sans Pro Light" panose="020B0403030403020204" pitchFamily="34" charset="0"/>
              </a:rPr>
              <a:t>Clinical processes are often nonstationary</a:t>
            </a:r>
          </a:p>
        </p:txBody>
      </p:sp>
      <p:pic>
        <p:nvPicPr>
          <p:cNvPr id="8" name="Picture 7">
            <a:extLst>
              <a:ext uri="{FF2B5EF4-FFF2-40B4-BE49-F238E27FC236}">
                <a16:creationId xmlns:a16="http://schemas.microsoft.com/office/drawing/2014/main" id="{17D38DF0-9CFF-984E-8005-FF41B97797A6}"/>
              </a:ext>
            </a:extLst>
          </p:cNvPr>
          <p:cNvPicPr>
            <a:picLocks noChangeAspect="1"/>
          </p:cNvPicPr>
          <p:nvPr/>
        </p:nvPicPr>
        <p:blipFill>
          <a:blip r:embed="rId3"/>
          <a:stretch>
            <a:fillRect/>
          </a:stretch>
        </p:blipFill>
        <p:spPr>
          <a:xfrm>
            <a:off x="590853" y="1380370"/>
            <a:ext cx="3213043" cy="2065867"/>
          </a:xfrm>
          <a:prstGeom prst="rect">
            <a:avLst/>
          </a:prstGeom>
        </p:spPr>
      </p:pic>
      <p:sp>
        <p:nvSpPr>
          <p:cNvPr id="9" name="TextBox 8">
            <a:extLst>
              <a:ext uri="{FF2B5EF4-FFF2-40B4-BE49-F238E27FC236}">
                <a16:creationId xmlns:a16="http://schemas.microsoft.com/office/drawing/2014/main" id="{1EBC7FE4-D82A-A04B-9C2A-28034E9EDBB1}"/>
              </a:ext>
            </a:extLst>
          </p:cNvPr>
          <p:cNvSpPr txBox="1"/>
          <p:nvPr/>
        </p:nvSpPr>
        <p:spPr>
          <a:xfrm>
            <a:off x="4245504" y="4756206"/>
            <a:ext cx="4770146" cy="1200329"/>
          </a:xfrm>
          <a:prstGeom prst="rect">
            <a:avLst/>
          </a:prstGeom>
          <a:noFill/>
        </p:spPr>
        <p:txBody>
          <a:bodyPr wrap="square" rtlCol="0">
            <a:spAutoFit/>
          </a:bodyPr>
          <a:lstStyle/>
          <a:p>
            <a:pPr marL="15875"/>
            <a:r>
              <a:rPr lang="en-US" sz="1800" dirty="0">
                <a:latin typeface="Source Sans Pro Light" panose="020B0403030403020204" pitchFamily="34" charset="0"/>
                <a:ea typeface="Source Sans Pro Light" panose="020B0403030403020204" pitchFamily="34" charset="0"/>
              </a:rPr>
              <a:t>Electronic Phenotyping = defining the necessary and sufficient conditions to accept that an exposure or outcome of interest occurred based on what you see in the patient timeline</a:t>
            </a:r>
          </a:p>
        </p:txBody>
      </p:sp>
      <p:pic>
        <p:nvPicPr>
          <p:cNvPr id="11" name="Picture 10">
            <a:extLst>
              <a:ext uri="{FF2B5EF4-FFF2-40B4-BE49-F238E27FC236}">
                <a16:creationId xmlns:a16="http://schemas.microsoft.com/office/drawing/2014/main" id="{DE8DE21E-E2B3-8746-801C-ECA140CC6B70}"/>
              </a:ext>
            </a:extLst>
          </p:cNvPr>
          <p:cNvPicPr>
            <a:picLocks noChangeAspect="1"/>
          </p:cNvPicPr>
          <p:nvPr/>
        </p:nvPicPr>
        <p:blipFill>
          <a:blip r:embed="rId4"/>
          <a:stretch>
            <a:fillRect/>
          </a:stretch>
        </p:blipFill>
        <p:spPr>
          <a:xfrm>
            <a:off x="341321" y="4323436"/>
            <a:ext cx="3712106" cy="2065868"/>
          </a:xfrm>
          <a:prstGeom prst="rect">
            <a:avLst/>
          </a:prstGeom>
          <a:ln>
            <a:solidFill>
              <a:schemeClr val="tx1"/>
            </a:solidFill>
          </a:ln>
        </p:spPr>
      </p:pic>
    </p:spTree>
    <p:extLst>
      <p:ext uri="{BB962C8B-B14F-4D97-AF65-F5344CB8AC3E}">
        <p14:creationId xmlns:p14="http://schemas.microsoft.com/office/powerpoint/2010/main" val="162674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249E-A414-3E4D-9FF6-58A267334852}"/>
              </a:ext>
            </a:extLst>
          </p:cNvPr>
          <p:cNvSpPr>
            <a:spLocks noGrp="1"/>
          </p:cNvSpPr>
          <p:nvPr>
            <p:ph type="title"/>
          </p:nvPr>
        </p:nvSpPr>
        <p:spPr>
          <a:xfrm>
            <a:off x="0" y="0"/>
            <a:ext cx="9144000" cy="1143300"/>
          </a:xfrm>
        </p:spPr>
        <p:txBody>
          <a:bodyPr anchor="ctr"/>
          <a:lstStyle/>
          <a:p>
            <a:pPr algn="ctr"/>
            <a:r>
              <a:rPr lang="en-US" sz="4000" dirty="0"/>
              <a:t>One slide summary of your tool-kit</a:t>
            </a:r>
          </a:p>
        </p:txBody>
      </p:sp>
      <p:pic>
        <p:nvPicPr>
          <p:cNvPr id="4" name="Picture 3">
            <a:extLst>
              <a:ext uri="{FF2B5EF4-FFF2-40B4-BE49-F238E27FC236}">
                <a16:creationId xmlns:a16="http://schemas.microsoft.com/office/drawing/2014/main" id="{C77A913F-A302-FE4F-8F97-6F04C6684B6A}"/>
              </a:ext>
            </a:extLst>
          </p:cNvPr>
          <p:cNvPicPr>
            <a:picLocks noChangeAspect="1"/>
          </p:cNvPicPr>
          <p:nvPr/>
        </p:nvPicPr>
        <p:blipFill>
          <a:blip r:embed="rId3"/>
          <a:stretch>
            <a:fillRect/>
          </a:stretch>
        </p:blipFill>
        <p:spPr>
          <a:xfrm>
            <a:off x="6260859" y="1536886"/>
            <a:ext cx="2393077" cy="2476314"/>
          </a:xfrm>
          <a:prstGeom prst="rect">
            <a:avLst/>
          </a:prstGeom>
        </p:spPr>
      </p:pic>
      <p:pic>
        <p:nvPicPr>
          <p:cNvPr id="6" name="Picture 5">
            <a:extLst>
              <a:ext uri="{FF2B5EF4-FFF2-40B4-BE49-F238E27FC236}">
                <a16:creationId xmlns:a16="http://schemas.microsoft.com/office/drawing/2014/main" id="{E6D86F43-F241-694B-ABFE-52BBFE658580}"/>
              </a:ext>
            </a:extLst>
          </p:cNvPr>
          <p:cNvPicPr>
            <a:picLocks noChangeAspect="1"/>
          </p:cNvPicPr>
          <p:nvPr/>
        </p:nvPicPr>
        <p:blipFill>
          <a:blip r:embed="rId4"/>
          <a:stretch>
            <a:fillRect/>
          </a:stretch>
        </p:blipFill>
        <p:spPr>
          <a:xfrm>
            <a:off x="402801" y="1536886"/>
            <a:ext cx="4551930" cy="2476314"/>
          </a:xfrm>
          <a:prstGeom prst="rect">
            <a:avLst/>
          </a:prstGeom>
        </p:spPr>
      </p:pic>
      <p:sp>
        <p:nvSpPr>
          <p:cNvPr id="14" name="Right Arrow 13">
            <a:extLst>
              <a:ext uri="{FF2B5EF4-FFF2-40B4-BE49-F238E27FC236}">
                <a16:creationId xmlns:a16="http://schemas.microsoft.com/office/drawing/2014/main" id="{9EFE4360-89E4-E546-B4EB-BBE7D5CCA40F}"/>
              </a:ext>
            </a:extLst>
          </p:cNvPr>
          <p:cNvSpPr>
            <a:spLocks noChangeAspect="1"/>
          </p:cNvSpPr>
          <p:nvPr/>
        </p:nvSpPr>
        <p:spPr>
          <a:xfrm>
            <a:off x="5359008" y="2559713"/>
            <a:ext cx="500743" cy="43066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D094EC3D-D8EB-4F40-9944-0F7228DA56BE}"/>
              </a:ext>
            </a:extLst>
          </p:cNvPr>
          <p:cNvSpPr txBox="1"/>
          <p:nvPr/>
        </p:nvSpPr>
        <p:spPr>
          <a:xfrm>
            <a:off x="4893739" y="4894937"/>
            <a:ext cx="3920067" cy="1323439"/>
          </a:xfrm>
          <a:prstGeom prst="rect">
            <a:avLst/>
          </a:prstGeom>
          <a:noFill/>
          <a:ln>
            <a:noFill/>
          </a:ln>
        </p:spPr>
        <p:txBody>
          <a:bodyPr wrap="square" rtlCol="0">
            <a:spAutoFit/>
          </a:bodyPr>
          <a:lstStyle/>
          <a:p>
            <a:r>
              <a:rPr lang="en-US" sz="1600" dirty="0">
                <a:latin typeface="Source Sans Pro Light" panose="020B0403030403020204" pitchFamily="34" charset="0"/>
                <a:ea typeface="Source Sans Pro Light" panose="020B0403030403020204" pitchFamily="34" charset="0"/>
              </a:rPr>
              <a:t>The choices:</a:t>
            </a:r>
          </a:p>
          <a:p>
            <a:pPr marL="342900" indent="-342900">
              <a:buFont typeface="+mj-lt"/>
              <a:buAutoNum type="arabicPeriod" startAt="5"/>
            </a:pPr>
            <a:r>
              <a:rPr lang="en-US" sz="1600" dirty="0">
                <a:latin typeface="Source Sans Pro Light" panose="020B0403030403020204" pitchFamily="34" charset="0"/>
                <a:ea typeface="Source Sans Pro Light" panose="020B0403030403020204" pitchFamily="34" charset="0"/>
              </a:rPr>
              <a:t>The source and choice of </a:t>
            </a:r>
            <a:r>
              <a:rPr lang="en-US" sz="1600" b="1" dirty="0">
                <a:latin typeface="Source Sans Pro" panose="020B0503030403020204" pitchFamily="34" charset="0"/>
                <a:ea typeface="Source Sans Pro" panose="020B0503030403020204" pitchFamily="34" charset="0"/>
              </a:rPr>
              <a:t>features</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600" dirty="0">
                <a:latin typeface="Source Sans Pro Light" panose="020B0403030403020204" pitchFamily="34" charset="0"/>
                <a:ea typeface="Source Sans Pro Light" panose="020B0403030403020204" pitchFamily="34" charset="0"/>
              </a:rPr>
              <a:t>How much to agonize over </a:t>
            </a:r>
            <a:r>
              <a:rPr lang="en-US" sz="1600" b="1" dirty="0">
                <a:latin typeface="Source Sans Pro" panose="020B0503030403020204" pitchFamily="34" charset="0"/>
                <a:ea typeface="Source Sans Pro" panose="020B0503030403020204" pitchFamily="34" charset="0"/>
              </a:rPr>
              <a:t>textual data</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600" dirty="0">
                <a:latin typeface="Source Sans Pro Light" panose="020B0403030403020204" pitchFamily="34" charset="0"/>
                <a:ea typeface="Source Sans Pro Light" panose="020B0403030403020204" pitchFamily="34" charset="0"/>
              </a:rPr>
              <a:t>On the </a:t>
            </a:r>
            <a:r>
              <a:rPr lang="en-US" sz="1600" b="1" dirty="0">
                <a:latin typeface="Source Sans Pro" panose="020B0503030403020204" pitchFamily="34" charset="0"/>
                <a:ea typeface="Source Sans Pro" panose="020B0503030403020204" pitchFamily="34" charset="0"/>
              </a:rPr>
              <a:t>handling of time</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600" dirty="0">
                <a:latin typeface="Source Sans Pro Light" panose="020B0403030403020204" pitchFamily="34" charset="0"/>
                <a:ea typeface="Source Sans Pro Light" panose="020B0403030403020204" pitchFamily="34" charset="0"/>
              </a:rPr>
              <a:t>In defining an </a:t>
            </a:r>
            <a:r>
              <a:rPr lang="en-US" sz="1600" b="1" dirty="0">
                <a:latin typeface="Source Sans Pro" panose="020B0503030403020204" pitchFamily="34" charset="0"/>
                <a:ea typeface="Source Sans Pro" panose="020B0503030403020204" pitchFamily="34" charset="0"/>
              </a:rPr>
              <a:t>electronic phenotype</a:t>
            </a:r>
            <a:endParaRPr lang="en-US" sz="1600" dirty="0">
              <a:latin typeface="Source Sans Pro Light" panose="020B0403030403020204" pitchFamily="34" charset="0"/>
              <a:ea typeface="Source Sans Pro Light" panose="020B0403030403020204" pitchFamily="34" charset="0"/>
            </a:endParaRPr>
          </a:p>
        </p:txBody>
      </p:sp>
      <p:sp>
        <p:nvSpPr>
          <p:cNvPr id="7" name="TextBox 6">
            <a:extLst>
              <a:ext uri="{FF2B5EF4-FFF2-40B4-BE49-F238E27FC236}">
                <a16:creationId xmlns:a16="http://schemas.microsoft.com/office/drawing/2014/main" id="{87F04E22-E441-264B-B7BF-05EFBEFDB582}"/>
              </a:ext>
            </a:extLst>
          </p:cNvPr>
          <p:cNvSpPr txBox="1"/>
          <p:nvPr/>
        </p:nvSpPr>
        <p:spPr>
          <a:xfrm>
            <a:off x="561939" y="4896141"/>
            <a:ext cx="4255597" cy="1569660"/>
          </a:xfrm>
          <a:prstGeom prst="rect">
            <a:avLst/>
          </a:prstGeom>
          <a:noFill/>
          <a:ln>
            <a:noFill/>
          </a:ln>
        </p:spPr>
        <p:txBody>
          <a:bodyPr wrap="square" rtlCol="0">
            <a:spAutoFit/>
          </a:bodyPr>
          <a:lstStyle/>
          <a:p>
            <a:r>
              <a:rPr lang="en-US" sz="1600" dirty="0">
                <a:latin typeface="Source Sans Pro Light" panose="020B0403030403020204" pitchFamily="34" charset="0"/>
                <a:ea typeface="Source Sans Pro Light" panose="020B0403030403020204" pitchFamily="34" charset="0"/>
              </a:rPr>
              <a:t>The basics:</a:t>
            </a:r>
          </a:p>
          <a:p>
            <a:pPr marL="342900" indent="-342900">
              <a:buFont typeface="+mj-lt"/>
              <a:buAutoNum type="arabicPeriod"/>
            </a:pPr>
            <a:r>
              <a:rPr lang="en-US" sz="1600" dirty="0">
                <a:latin typeface="Source Sans Pro Light" panose="020B0403030403020204" pitchFamily="34" charset="0"/>
                <a:ea typeface="Source Sans Pro Light" panose="020B0403030403020204" pitchFamily="34" charset="0"/>
              </a:rPr>
              <a:t>The anatomy of the </a:t>
            </a:r>
            <a:r>
              <a:rPr lang="en-US" sz="1600" b="1" dirty="0">
                <a:latin typeface="Source Sans Pro" panose="020B0503030403020204" pitchFamily="34" charset="0"/>
                <a:ea typeface="Source Sans Pro" panose="020B0503030403020204" pitchFamily="34" charset="0"/>
                <a:cs typeface="Calibri" panose="020F0502020204030204" pitchFamily="34" charset="0"/>
              </a:rPr>
              <a:t>healthcare system</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600" dirty="0">
                <a:latin typeface="Source Sans Pro Light" panose="020B0403030403020204" pitchFamily="34" charset="0"/>
                <a:ea typeface="Source Sans Pro Light" panose="020B0403030403020204" pitchFamily="34" charset="0"/>
              </a:rPr>
              <a:t>The </a:t>
            </a:r>
            <a:r>
              <a:rPr lang="en-US" sz="1600" b="1" dirty="0">
                <a:latin typeface="Source Sans Pro" panose="020B0503030403020204" pitchFamily="34" charset="0"/>
                <a:ea typeface="Source Sans Pro" panose="020B0503030403020204" pitchFamily="34" charset="0"/>
              </a:rPr>
              <a:t>research questions </a:t>
            </a:r>
            <a:r>
              <a:rPr lang="en-US" sz="1600" dirty="0">
                <a:latin typeface="Source Sans Pro Light" panose="020B0403030403020204" pitchFamily="34" charset="0"/>
                <a:ea typeface="Source Sans Pro Light" panose="020B0403030403020204" pitchFamily="34" charset="0"/>
              </a:rPr>
              <a:t>and</a:t>
            </a:r>
            <a:r>
              <a:rPr lang="en-US" sz="1600" b="1" dirty="0">
                <a:latin typeface="Source Sans Pro" panose="020B0503030403020204" pitchFamily="34" charset="0"/>
                <a:ea typeface="Source Sans Pro" panose="020B0503030403020204" pitchFamily="34" charset="0"/>
              </a:rPr>
              <a:t> study designs</a:t>
            </a:r>
            <a:r>
              <a:rPr lang="en-US" sz="1600" dirty="0">
                <a:latin typeface="Source Sans Pro Light" panose="020B0403030403020204" pitchFamily="34" charset="0"/>
                <a:ea typeface="Source Sans Pro Light" panose="020B0403030403020204" pitchFamily="34" charset="0"/>
              </a:rPr>
              <a:t> </a:t>
            </a:r>
          </a:p>
          <a:p>
            <a:pPr marL="342900" indent="-342900">
              <a:buFont typeface="+mj-lt"/>
              <a:buAutoNum type="arabicPeriod"/>
            </a:pPr>
            <a:r>
              <a:rPr lang="en-US" sz="1600" dirty="0">
                <a:latin typeface="Source Sans Pro Light" panose="020B0403030403020204" pitchFamily="34" charset="0"/>
                <a:ea typeface="Source Sans Pro Light" panose="020B0403030403020204" pitchFamily="34" charset="0"/>
              </a:rPr>
              <a:t>The sources of, and errors in, the </a:t>
            </a:r>
            <a:r>
              <a:rPr lang="en-US" sz="1600" b="1" dirty="0">
                <a:latin typeface="Source Sans Pro" panose="020B0503030403020204" pitchFamily="34" charset="0"/>
                <a:ea typeface="Source Sans Pro" panose="020B0503030403020204" pitchFamily="34" charset="0"/>
              </a:rPr>
              <a:t>data used</a:t>
            </a:r>
            <a:endParaRPr lang="en-US" sz="160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600" dirty="0">
                <a:latin typeface="Source Sans Pro Light" panose="020B0403030403020204" pitchFamily="34" charset="0"/>
                <a:ea typeface="Source Sans Pro Light" panose="020B0403030403020204" pitchFamily="34" charset="0"/>
              </a:rPr>
              <a:t>Using </a:t>
            </a:r>
            <a:r>
              <a:rPr lang="en-US" sz="1600" b="1" dirty="0">
                <a:latin typeface="Source Sans Pro" panose="020B0503030403020204" pitchFamily="34" charset="0"/>
                <a:ea typeface="Source Sans Pro" panose="020B0503030403020204" pitchFamily="34" charset="0"/>
              </a:rPr>
              <a:t>knowledge graph/s</a:t>
            </a:r>
            <a:r>
              <a:rPr lang="en-US" sz="1600" dirty="0">
                <a:latin typeface="Source Sans Pro Light" panose="020B0403030403020204" pitchFamily="34" charset="0"/>
                <a:ea typeface="Source Sans Pro Light" panose="020B0403030403020204" pitchFamily="34" charset="0"/>
              </a:rPr>
              <a:t> of things, their names, and relationships</a:t>
            </a:r>
          </a:p>
        </p:txBody>
      </p:sp>
    </p:spTree>
    <p:extLst>
      <p:ext uri="{BB962C8B-B14F-4D97-AF65-F5344CB8AC3E}">
        <p14:creationId xmlns:p14="http://schemas.microsoft.com/office/powerpoint/2010/main" val="2179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CFA1D1AE-14B1-2C44-8EAA-B239E312F25A}"/>
              </a:ext>
            </a:extLst>
          </p:cNvPr>
          <p:cNvSpPr>
            <a:spLocks noChangeAspect="1"/>
          </p:cNvSpPr>
          <p:nvPr/>
        </p:nvSpPr>
        <p:spPr>
          <a:xfrm>
            <a:off x="4416496" y="3358373"/>
            <a:ext cx="342083" cy="361754"/>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123">
              <a:defRPr/>
            </a:pPr>
            <a:endParaRPr lang="en-US" sz="1125" kern="1200">
              <a:solidFill>
                <a:prstClr val="white"/>
              </a:solidFill>
              <a:latin typeface="Calibri"/>
            </a:endParaRPr>
          </a:p>
        </p:txBody>
      </p:sp>
      <p:sp>
        <p:nvSpPr>
          <p:cNvPr id="6" name="Title 5">
            <a:extLst>
              <a:ext uri="{FF2B5EF4-FFF2-40B4-BE49-F238E27FC236}">
                <a16:creationId xmlns:a16="http://schemas.microsoft.com/office/drawing/2014/main" id="{0C25EE72-5897-F545-9FC3-9772A5A920B6}"/>
              </a:ext>
            </a:extLst>
          </p:cNvPr>
          <p:cNvSpPr>
            <a:spLocks noGrp="1"/>
          </p:cNvSpPr>
          <p:nvPr>
            <p:ph type="title"/>
          </p:nvPr>
        </p:nvSpPr>
        <p:spPr>
          <a:xfrm>
            <a:off x="0" y="894639"/>
            <a:ext cx="9143999" cy="952500"/>
          </a:xfrm>
        </p:spPr>
        <p:txBody>
          <a:bodyPr anchor="ctr">
            <a:normAutofit fontScale="90000"/>
          </a:bodyPr>
          <a:lstStyle/>
          <a:p>
            <a:pPr algn="ctr"/>
            <a:r>
              <a:rPr lang="en-US" dirty="0"/>
              <a:t>Analyzing timelines to answer questions</a:t>
            </a:r>
          </a:p>
        </p:txBody>
      </p:sp>
      <p:pic>
        <p:nvPicPr>
          <p:cNvPr id="30" name="Picture 29">
            <a:extLst>
              <a:ext uri="{FF2B5EF4-FFF2-40B4-BE49-F238E27FC236}">
                <a16:creationId xmlns:a16="http://schemas.microsoft.com/office/drawing/2014/main" id="{27EA66C0-8082-6A49-BF11-07B630CCC5EB}"/>
              </a:ext>
            </a:extLst>
          </p:cNvPr>
          <p:cNvPicPr>
            <a:picLocks noChangeAspect="1"/>
          </p:cNvPicPr>
          <p:nvPr/>
        </p:nvPicPr>
        <p:blipFill>
          <a:blip r:embed="rId3"/>
          <a:stretch>
            <a:fillRect/>
          </a:stretch>
        </p:blipFill>
        <p:spPr>
          <a:xfrm>
            <a:off x="852906" y="2639745"/>
            <a:ext cx="3566160" cy="1581460"/>
          </a:xfrm>
          <a:prstGeom prst="rect">
            <a:avLst/>
          </a:prstGeom>
        </p:spPr>
      </p:pic>
      <p:pic>
        <p:nvPicPr>
          <p:cNvPr id="31" name="Picture 30">
            <a:extLst>
              <a:ext uri="{FF2B5EF4-FFF2-40B4-BE49-F238E27FC236}">
                <a16:creationId xmlns:a16="http://schemas.microsoft.com/office/drawing/2014/main" id="{FA84293E-57A3-DB4F-8869-6CBB60747E30}"/>
              </a:ext>
            </a:extLst>
          </p:cNvPr>
          <p:cNvPicPr>
            <a:picLocks noChangeAspect="1"/>
          </p:cNvPicPr>
          <p:nvPr/>
        </p:nvPicPr>
        <p:blipFill rotWithShape="1">
          <a:blip r:embed="rId4">
            <a:alphaModFix amt="50000"/>
          </a:blip>
          <a:srcRect l="17953"/>
          <a:stretch/>
        </p:blipFill>
        <p:spPr>
          <a:xfrm>
            <a:off x="800425" y="2748109"/>
            <a:ext cx="3563590" cy="1582285"/>
          </a:xfrm>
          <a:prstGeom prst="rect">
            <a:avLst/>
          </a:prstGeom>
        </p:spPr>
      </p:pic>
      <p:pic>
        <p:nvPicPr>
          <p:cNvPr id="32" name="Picture 31">
            <a:extLst>
              <a:ext uri="{FF2B5EF4-FFF2-40B4-BE49-F238E27FC236}">
                <a16:creationId xmlns:a16="http://schemas.microsoft.com/office/drawing/2014/main" id="{10355A01-94C4-1D42-B803-29F7985FE42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45" y="2870433"/>
            <a:ext cx="4343400" cy="1582285"/>
          </a:xfrm>
          <a:prstGeom prst="rect">
            <a:avLst/>
          </a:prstGeom>
        </p:spPr>
      </p:pic>
      <p:sp>
        <p:nvSpPr>
          <p:cNvPr id="4" name="Rounded Rectangle 3">
            <a:extLst>
              <a:ext uri="{FF2B5EF4-FFF2-40B4-BE49-F238E27FC236}">
                <a16:creationId xmlns:a16="http://schemas.microsoft.com/office/drawing/2014/main" id="{D9CFB9DD-F26A-FD3B-65D7-87C1B615A1C0}"/>
              </a:ext>
            </a:extLst>
          </p:cNvPr>
          <p:cNvSpPr/>
          <p:nvPr/>
        </p:nvSpPr>
        <p:spPr>
          <a:xfrm>
            <a:off x="7785249" y="2975367"/>
            <a:ext cx="949328" cy="427858"/>
          </a:xfrm>
          <a:prstGeom prst="roundRect">
            <a:avLst/>
          </a:prstGeom>
          <a:solidFill>
            <a:srgbClr val="F8CBAD"/>
          </a:solidFill>
          <a:ln w="12700" cap="flat" cmpd="sng" algn="ctr">
            <a:solidFill>
              <a:srgbClr val="E7E6E6">
                <a:lumMod val="90000"/>
              </a:srgbClr>
            </a:solidFill>
            <a:prstDash val="solid"/>
            <a:miter lim="800000"/>
          </a:ln>
          <a:effectLst/>
        </p:spPr>
        <p:txBody>
          <a:bodyPr rtlCol="0" anchor="ctr"/>
          <a:lstStyle/>
          <a:p>
            <a:pPr algn="ctr" defTabSz="685800">
              <a:defRPr/>
            </a:pPr>
            <a:r>
              <a:rPr lang="en-US" sz="1350" dirty="0">
                <a:solidFill>
                  <a:schemeClr val="tx1"/>
                </a:solidFill>
                <a:latin typeface="Source Sans Pro Light" panose="020B0403030403020204" pitchFamily="34" charset="0"/>
                <a:ea typeface="Source Sans Pro Light" panose="020B0403030403020204" pitchFamily="34" charset="0"/>
                <a:cs typeface="+mn-cs"/>
              </a:rPr>
              <a:t>Whether to treat</a:t>
            </a:r>
          </a:p>
        </p:txBody>
      </p:sp>
      <p:sp>
        <p:nvSpPr>
          <p:cNvPr id="7" name="Rounded Rectangle 6">
            <a:extLst>
              <a:ext uri="{FF2B5EF4-FFF2-40B4-BE49-F238E27FC236}">
                <a16:creationId xmlns:a16="http://schemas.microsoft.com/office/drawing/2014/main" id="{B18B4DFF-0C42-B8CE-47DD-467E42C9A94B}"/>
              </a:ext>
            </a:extLst>
          </p:cNvPr>
          <p:cNvSpPr/>
          <p:nvPr/>
        </p:nvSpPr>
        <p:spPr>
          <a:xfrm>
            <a:off x="7785249" y="3636932"/>
            <a:ext cx="949329" cy="416796"/>
          </a:xfrm>
          <a:prstGeom prst="roundRect">
            <a:avLst/>
          </a:prstGeom>
          <a:solidFill>
            <a:srgbClr val="9DC3E6"/>
          </a:solidFill>
          <a:ln w="12700" cap="flat" cmpd="sng" algn="ctr">
            <a:solidFill>
              <a:srgbClr val="E7E6E6">
                <a:lumMod val="90000"/>
              </a:srgbClr>
            </a:solidFill>
            <a:prstDash val="solid"/>
            <a:miter lim="800000"/>
          </a:ln>
          <a:effectLst/>
        </p:spPr>
        <p:txBody>
          <a:bodyPr rtlCol="0" anchor="ctr"/>
          <a:lstStyle/>
          <a:p>
            <a:pPr algn="ctr" defTabSz="685800">
              <a:defRPr/>
            </a:pPr>
            <a:r>
              <a:rPr lang="en-US" sz="1350" dirty="0">
                <a:solidFill>
                  <a:schemeClr val="tx1"/>
                </a:solidFill>
                <a:latin typeface="Source Sans Pro Light" panose="020B0403030403020204" pitchFamily="34" charset="0"/>
                <a:ea typeface="Source Sans Pro Light" panose="020B0403030403020204" pitchFamily="34" charset="0"/>
                <a:cs typeface="+mn-cs"/>
              </a:rPr>
              <a:t>How to treat</a:t>
            </a:r>
          </a:p>
        </p:txBody>
      </p:sp>
      <p:sp>
        <p:nvSpPr>
          <p:cNvPr id="8" name="Right Arrow 7">
            <a:extLst>
              <a:ext uri="{FF2B5EF4-FFF2-40B4-BE49-F238E27FC236}">
                <a16:creationId xmlns:a16="http://schemas.microsoft.com/office/drawing/2014/main" id="{5542356C-E104-986B-45D9-A2B73D4FE722}"/>
              </a:ext>
            </a:extLst>
          </p:cNvPr>
          <p:cNvSpPr>
            <a:spLocks/>
          </p:cNvSpPr>
          <p:nvPr/>
        </p:nvSpPr>
        <p:spPr>
          <a:xfrm>
            <a:off x="7258325" y="3354367"/>
            <a:ext cx="338328" cy="36576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123">
              <a:defRPr/>
            </a:pPr>
            <a:endParaRPr lang="en-US" sz="1125" kern="1200">
              <a:solidFill>
                <a:prstClr val="white"/>
              </a:solidFill>
              <a:latin typeface="Calibri"/>
            </a:endParaRPr>
          </a:p>
        </p:txBody>
      </p:sp>
      <p:pic>
        <p:nvPicPr>
          <p:cNvPr id="2" name="Picture 1">
            <a:extLst>
              <a:ext uri="{FF2B5EF4-FFF2-40B4-BE49-F238E27FC236}">
                <a16:creationId xmlns:a16="http://schemas.microsoft.com/office/drawing/2014/main" id="{50B56171-512C-1D3E-E2D6-06D3341EEE0A}"/>
              </a:ext>
            </a:extLst>
          </p:cNvPr>
          <p:cNvPicPr>
            <a:picLocks noChangeAspect="1"/>
          </p:cNvPicPr>
          <p:nvPr/>
        </p:nvPicPr>
        <p:blipFill>
          <a:blip r:embed="rId6"/>
          <a:stretch>
            <a:fillRect/>
          </a:stretch>
        </p:blipFill>
        <p:spPr>
          <a:xfrm>
            <a:off x="4692694" y="2801998"/>
            <a:ext cx="2568044" cy="149832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7B546408-0E55-7754-1169-D05C823B65D8}"/>
              </a:ext>
            </a:extLst>
          </p:cNvPr>
          <p:cNvSpPr/>
          <p:nvPr/>
        </p:nvSpPr>
        <p:spPr>
          <a:xfrm>
            <a:off x="5351086" y="4932012"/>
            <a:ext cx="1510350" cy="646331"/>
          </a:xfrm>
          <a:prstGeom prst="rect">
            <a:avLst/>
          </a:prstGeom>
          <a:ln>
            <a:solidFill>
              <a:schemeClr val="tx2"/>
            </a:solidFill>
          </a:ln>
        </p:spPr>
        <p:txBody>
          <a:bodyPr wrap="none">
            <a:spAutoFit/>
          </a:bodyPr>
          <a:lstStyle/>
          <a:p>
            <a:r>
              <a:rPr lang="en-US" sz="1200" dirty="0">
                <a:solidFill>
                  <a:srgbClr val="55565A"/>
                </a:solidFill>
                <a:latin typeface="Source Sans Pro Light" panose="020B0403030403020204" pitchFamily="34" charset="0"/>
                <a:ea typeface="Source Sans Pro Light" panose="020B0403030403020204" pitchFamily="34" charset="0"/>
              </a:rPr>
              <a:t>Logistic Regression</a:t>
            </a:r>
          </a:p>
          <a:p>
            <a:r>
              <a:rPr lang="en-US" sz="1200" dirty="0">
                <a:solidFill>
                  <a:srgbClr val="55565A"/>
                </a:solidFill>
                <a:latin typeface="Source Sans Pro Light" panose="020B0403030403020204" pitchFamily="34" charset="0"/>
                <a:ea typeface="Source Sans Pro Light" panose="020B0403030403020204" pitchFamily="34" charset="0"/>
              </a:rPr>
              <a:t>Random Forest</a:t>
            </a:r>
          </a:p>
          <a:p>
            <a:r>
              <a:rPr lang="en-US" sz="1200" dirty="0">
                <a:solidFill>
                  <a:srgbClr val="55565A"/>
                </a:solidFill>
                <a:latin typeface="Source Sans Pro Light" panose="020B0403030403020204" pitchFamily="34" charset="0"/>
                <a:ea typeface="Source Sans Pro Light" panose="020B0403030403020204" pitchFamily="34" charset="0"/>
              </a:rPr>
              <a:t>Deep Neural Network</a:t>
            </a:r>
            <a:endParaRPr lang="en-US" sz="1200" dirty="0"/>
          </a:p>
        </p:txBody>
      </p:sp>
      <p:cxnSp>
        <p:nvCxnSpPr>
          <p:cNvPr id="10" name="Straight Arrow Connector 9">
            <a:extLst>
              <a:ext uri="{FF2B5EF4-FFF2-40B4-BE49-F238E27FC236}">
                <a16:creationId xmlns:a16="http://schemas.microsoft.com/office/drawing/2014/main" id="{712604F3-A338-B797-6A25-6E0A540BA4A5}"/>
              </a:ext>
            </a:extLst>
          </p:cNvPr>
          <p:cNvCxnSpPr>
            <a:cxnSpLocks/>
            <a:stCxn id="3" idx="0"/>
          </p:cNvCxnSpPr>
          <p:nvPr/>
        </p:nvCxnSpPr>
        <p:spPr>
          <a:xfrm flipV="1">
            <a:off x="6106261" y="4452717"/>
            <a:ext cx="0" cy="479294"/>
          </a:xfrm>
          <a:prstGeom prst="straightConnector1">
            <a:avLst/>
          </a:prstGeom>
          <a:ln w="5715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179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P spid="8" grpId="0" animBg="1"/>
      <p:bldP spid="3" grpId="0" animBg="1"/>
    </p:bldLst>
  </p:timing>
</p:sld>
</file>

<file path=ppt/theme/theme1.xml><?xml version="1.0" encoding="utf-8"?>
<a:theme xmlns:a="http://schemas.openxmlformats.org/drawingml/2006/main" name="Stanford-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SHC Digital Solutions template_v3">
  <a:themeElements>
    <a:clrScheme name="Custom 29">
      <a:dk1>
        <a:srgbClr val="A41F35"/>
      </a:dk1>
      <a:lt1>
        <a:sysClr val="window" lastClr="FFFFFF"/>
      </a:lt1>
      <a:dk2>
        <a:srgbClr val="55565A"/>
      </a:dk2>
      <a:lt2>
        <a:srgbClr val="D8D2C4"/>
      </a:lt2>
      <a:accent1>
        <a:srgbClr val="0098DB"/>
      </a:accent1>
      <a:accent2>
        <a:srgbClr val="EDAA00"/>
      </a:accent2>
      <a:accent3>
        <a:srgbClr val="54284E"/>
      </a:accent3>
      <a:accent4>
        <a:srgbClr val="009B76"/>
      </a:accent4>
      <a:accent5>
        <a:srgbClr val="E88424"/>
      </a:accent5>
      <a:accent6>
        <a:srgbClr val="007C92"/>
      </a:accent6>
      <a:hlink>
        <a:srgbClr val="A41F35"/>
      </a:hlink>
      <a:folHlink>
        <a:srgbClr val="87878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7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4.xml><?xml version="1.0" encoding="utf-8"?>
<a:theme xmlns:a="http://schemas.openxmlformats.org/drawingml/2006/main" name="9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2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6.xml><?xml version="1.0" encoding="utf-8"?>
<a:theme xmlns:a="http://schemas.openxmlformats.org/drawingml/2006/main" name="NCBO-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ISM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tabLst/>
          <a:defRPr kumimoji="0" sz="2400" b="0" i="0" u="none" strike="noStrike" cap="none" normalizeH="0" baseline="0" dirty="0" err="1" smtClean="0">
            <a:ln>
              <a:noFill/>
            </a:ln>
            <a:solidFill>
              <a:schemeClr val="bg1"/>
            </a:solidFill>
            <a:effectLst/>
            <a:latin typeface="Calibri" pitchFamily="34" charset="0"/>
            <a:cs typeface="Arial" charset="0"/>
          </a:defRPr>
        </a:defPPr>
      </a:lstStyle>
      <a:style>
        <a:lnRef idx="1">
          <a:schemeClr val="dk1"/>
        </a:lnRef>
        <a:fillRef idx="3">
          <a:schemeClr val="dk1"/>
        </a:fillRef>
        <a:effectRef idx="2">
          <a:schemeClr val="dk1"/>
        </a:effectRef>
        <a:fontRef idx="minor">
          <a:schemeClr val="lt1"/>
        </a:fontRef>
      </a:style>
    </a:spDef>
    <a:lnDef>
      <a:spPr bwMode="auto">
        <a:noFill/>
        <a:ln w="9525" cap="flat" cmpd="sng" algn="ctr">
          <a:solidFill>
            <a:schemeClr val="tx1"/>
          </a:solidFill>
          <a:prstDash val="solid"/>
          <a:round/>
          <a:headEnd type="none" w="med" len="med"/>
          <a:tailEnd type="arrow"/>
        </a:ln>
        <a:effectLst/>
      </a:spPr>
      <a:bodyPr/>
      <a:lstStyle/>
    </a:lnDef>
  </a:objectDefaults>
  <a:extraClrSchemeLst>
    <a:extraClrScheme>
      <a:clrScheme name="1_ISMB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ISMB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ISMB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ISMB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ISMB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ISMB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ISMB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8.xml><?xml version="1.0" encoding="utf-8"?>
<a:theme xmlns:a="http://schemas.openxmlformats.org/drawingml/2006/main" name="Stanfor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dk1"/>
        </a:lnRef>
        <a:fillRef idx="0">
          <a:schemeClr val="dk1"/>
        </a:fillRef>
        <a:effectRef idx="0">
          <a:schemeClr val="dk1"/>
        </a:effectRef>
        <a:fontRef idx="minor">
          <a:schemeClr val="tx1"/>
        </a:fontRef>
      </a:style>
    </a:spDef>
    <a:txDef>
      <a:spPr>
        <a:noFill/>
      </a:spPr>
      <a:bodyPr wrap="none" rtlCol="0">
        <a:spAutoFit/>
      </a:bodyPr>
      <a:lstStyle>
        <a:defPPr algn="ctr">
          <a:defRPr sz="2400" dirty="0" smtClean="0"/>
        </a:defPPr>
      </a:lstStyle>
    </a:txDef>
  </a:objectDefaults>
  <a:extraClrSchemeLst/>
</a:theme>
</file>

<file path=ppt/theme/theme9.xml><?xml version="1.0" encoding="utf-8"?>
<a:theme xmlns:a="http://schemas.openxmlformats.org/drawingml/2006/main" name="2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2726</TotalTime>
  <Words>2025</Words>
  <Application>Microsoft Macintosh PowerPoint</Application>
  <PresentationFormat>On-screen Show (4:3)</PresentationFormat>
  <Paragraphs>324</Paragraphs>
  <Slides>33</Slides>
  <Notes>27</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33</vt:i4>
      </vt:variant>
    </vt:vector>
  </HeadingPairs>
  <TitlesOfParts>
    <vt:vector size="51" baseType="lpstr">
      <vt:lpstr>Arial</vt:lpstr>
      <vt:lpstr>Calibri</vt:lpstr>
      <vt:lpstr>Gill Sans</vt:lpstr>
      <vt:lpstr>Helvetica Neue</vt:lpstr>
      <vt:lpstr>Source Sans Pro</vt:lpstr>
      <vt:lpstr>Source Sans Pro Light</vt:lpstr>
      <vt:lpstr>Source Sans Pro SemiBold</vt:lpstr>
      <vt:lpstr>Wingdings</vt:lpstr>
      <vt:lpstr>Stanford-theme</vt:lpstr>
      <vt:lpstr>1_Stanford-theme</vt:lpstr>
      <vt:lpstr>7_Stanford-Theme</vt:lpstr>
      <vt:lpstr>9_Stanford-theme</vt:lpstr>
      <vt:lpstr>12_Stanford-Theme</vt:lpstr>
      <vt:lpstr>NCBO-theme</vt:lpstr>
      <vt:lpstr>4_Stanford-Theme</vt:lpstr>
      <vt:lpstr>Stanford</vt:lpstr>
      <vt:lpstr>2_Stanford-theme</vt:lpstr>
      <vt:lpstr>2_SHC Digital Solutions template_v3</vt:lpstr>
      <vt:lpstr>BIOMEDIN 215  Data Science in Medicine</vt:lpstr>
      <vt:lpstr>The teaching team</vt:lpstr>
      <vt:lpstr>We use data from patient timelines …</vt:lpstr>
      <vt:lpstr>Lectures 1, 2</vt:lpstr>
      <vt:lpstr>Lectures 3, 4</vt:lpstr>
      <vt:lpstr>Lectures 5, 6</vt:lpstr>
      <vt:lpstr>Lectures 7, 8</vt:lpstr>
      <vt:lpstr>One slide summary of your tool-kit</vt:lpstr>
      <vt:lpstr>Analyzing timelines to answer questions</vt:lpstr>
      <vt:lpstr>Focus on finding the right questions</vt:lpstr>
      <vt:lpstr>The rest of the class – how to not be wrong</vt:lpstr>
      <vt:lpstr>Recall: the two cultures</vt:lpstr>
      <vt:lpstr>Inferential - data modeling</vt:lpstr>
      <vt:lpstr>Remember:</vt:lpstr>
      <vt:lpstr>Evaluating inferential analyses</vt:lpstr>
      <vt:lpstr>Need to know:</vt:lpstr>
      <vt:lpstr>Predictive - algorithmic modeling</vt:lpstr>
      <vt:lpstr>Remember:</vt:lpstr>
      <vt:lpstr>Evaluating predictive analyses</vt:lpstr>
      <vt:lpstr>Need to know: performance in the wild</vt:lpstr>
      <vt:lpstr>Lessons from the trenches</vt:lpstr>
      <vt:lpstr>Regulation is a work in progress</vt:lpstr>
      <vt:lpstr>Remember: Model, Intervention, Benefit</vt:lpstr>
      <vt:lpstr>Fair, Useful, and Reliable Models</vt:lpstr>
      <vt:lpstr>Too many: Thou shall …</vt:lpstr>
      <vt:lpstr>Beware of ‘fairwashing’</vt:lpstr>
      <vt:lpstr>Foundation models transcribe, summarize, or create in service of the science, practice or delivery of care</vt:lpstr>
      <vt:lpstr>Two ways to build “language” models</vt:lpstr>
      <vt:lpstr>Remember: Verify benefits!</vt:lpstr>
      <vt:lpstr>Responsible AI in Health Systems</vt:lpstr>
      <vt:lpstr>Data Science can offer …</vt:lpstr>
      <vt:lpstr>Learning Goals</vt:lpstr>
      <vt:lpstr>Tell us what you think!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BIOMEDIN 215  Data Driven Medicine</dc:title>
  <cp:lastModifiedBy>Nigam Shah</cp:lastModifiedBy>
  <cp:revision>581</cp:revision>
  <dcterms:modified xsi:type="dcterms:W3CDTF">2024-11-18T20:04:58Z</dcterms:modified>
</cp:coreProperties>
</file>